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</p:sldIdLst>
  <p:sldSz cy="5143500" cx="9144000"/>
  <p:notesSz cx="6858000" cy="9144000"/>
  <p:embeddedFontLst>
    <p:embeddedFont>
      <p:font typeface="Roboto"/>
      <p:regular r:id="rId55"/>
      <p:bold r:id="rId56"/>
      <p:italic r:id="rId57"/>
      <p:boldItalic r:id="rId58"/>
    </p:embeddedFont>
    <p:embeddedFont>
      <p:font typeface="Lato"/>
      <p:regular r:id="rId59"/>
      <p:bold r:id="rId60"/>
      <p:italic r:id="rId61"/>
      <p:boldItalic r:id="rId62"/>
    </p:embeddedFont>
    <p:embeddedFont>
      <p:font typeface="Lato Black"/>
      <p:bold r:id="rId63"/>
      <p:boldItalic r:id="rId6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AA09DA70-B8E4-461D-A548-0ED9AA2A569B}">
  <a:tblStyle styleId="{AA09DA70-B8E4-461D-A548-0ED9AA2A56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Lato-boldItalic.fntdata"/><Relationship Id="rId61" Type="http://schemas.openxmlformats.org/officeDocument/2006/relationships/font" Target="fonts/Lato-italic.fntdata"/><Relationship Id="rId20" Type="http://schemas.openxmlformats.org/officeDocument/2006/relationships/slide" Target="slides/slide14.xml"/><Relationship Id="rId64" Type="http://schemas.openxmlformats.org/officeDocument/2006/relationships/font" Target="fonts/LatoBlack-boldItalic.fntdata"/><Relationship Id="rId63" Type="http://schemas.openxmlformats.org/officeDocument/2006/relationships/font" Target="fonts/LatoBlack-bold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Lato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font" Target="fonts/Roboto-regular.fntdata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Roboto-italic.fntdata"/><Relationship Id="rId12" Type="http://schemas.openxmlformats.org/officeDocument/2006/relationships/slide" Target="slides/slide6.xml"/><Relationship Id="rId56" Type="http://schemas.openxmlformats.org/officeDocument/2006/relationships/font" Target="fonts/Roboto-bold.fntdata"/><Relationship Id="rId15" Type="http://schemas.openxmlformats.org/officeDocument/2006/relationships/slide" Target="slides/slide9.xml"/><Relationship Id="rId59" Type="http://schemas.openxmlformats.org/officeDocument/2006/relationships/font" Target="fonts/Lato-regular.fntdata"/><Relationship Id="rId14" Type="http://schemas.openxmlformats.org/officeDocument/2006/relationships/slide" Target="slides/slide8.xml"/><Relationship Id="rId58" Type="http://schemas.openxmlformats.org/officeDocument/2006/relationships/font" Target="fonts/Roboto-boldItalic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d5c1a098e7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3" name="Google Shape;73;g2d5c1a098e7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e0b415ef66_0_12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1" name="Google Shape;181;g2e0b415ef66_0_12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e0b415ef66_0_12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Impact evidence can take many different forms.</a:t>
            </a:r>
            <a:endParaRPr/>
          </a:p>
        </p:txBody>
      </p:sp>
      <p:sp>
        <p:nvSpPr>
          <p:cNvPr id="191" name="Google Shape;191;g2e0b415ef66_0_12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e0b415ef66_0_13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1" name="Google Shape;201;g2e0b415ef66_0_13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e0b415ef66_0_130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g2e0b415ef66_0_13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e0b415ef66_0_124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2e0b415ef66_0_12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e0b415ef66_0_12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2" name="Google Shape;232;g2e0b415ef66_0_12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e0b415ef66_0_129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3" name="Google Shape;243;g2e0b415ef66_0_129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2e0b415f471_0_28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g2e0b415f471_0_28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How can the theory of change be extended? Clarified? Improved?</a:t>
            </a:r>
            <a:endParaRPr/>
          </a:p>
        </p:txBody>
      </p:sp>
      <p:sp>
        <p:nvSpPr>
          <p:cNvPr id="255" name="Google Shape;255;g2e0b415f471_0_28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e0b415f47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2e0b415f47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e0b415ef66_0_3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Impact evidence can take many different forms.</a:t>
            </a:r>
            <a:endParaRPr/>
          </a:p>
        </p:txBody>
      </p:sp>
      <p:sp>
        <p:nvSpPr>
          <p:cNvPr id="269" name="Google Shape;269;g2e0b415ef66_0_3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d5c1a098e7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g2d5c1a098e7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e0b415ef66_0_3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0" name="Google Shape;280;g2e0b415ef66_0_3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e0b415ef66_0_3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9" name="Google Shape;289;g2e0b415ef66_0_3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e0b415ef66_0_36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8" name="Google Shape;298;g2e0b415ef66_0_36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e0b415ef66_0_3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e0b415ef66_0_3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e0b415ef66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e0b415ef66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e0b415ef66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2e0b415ef66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Stakeholder analysis helps you to clarify the strategy for developing research impact. This includes many specific decisions.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e0b415ef66_0_3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2e0b415ef66_0_3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0b415ef66_0_4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g2e0b415ef66_0_4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e0b415ef66_0_4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2e0b415ef66_0_4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e0b415ef66_0_4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g2e0b415ef66_0_4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e0b415ef66_0_9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93" name="Google Shape;93;g2e0b415ef66_0_9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e0b415ef66_0_4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2e0b415ef66_0_4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e0b415ef66_0_44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2e0b415ef66_0_4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e0b415ef66_0_45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2e0b415ef66_0_4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e0b415ef66_0_4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2e0b415ef66_0_4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d5c1a098e7_0_1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3" name="Google Shape;403;g2d5c1a098e7_0_1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d5c1a098e7_0_2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2" name="Google Shape;412;g2d5c1a098e7_0_2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13" name="Google Shape;413;g2d5c1a098e7_0_2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e0b415ef66_0_10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e0b415ef66_0_10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2d5c1a098e7_0_25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6" name="Google Shape;426;g2d5c1a098e7_0_25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d5c1a098e7_0_26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6" name="Google Shape;436;g2d5c1a098e7_0_26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d5c1a098e7_0_27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5" name="Google Shape;445;g2d5c1a098e7_0_27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d5c1a098e7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d5c1a098e7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d5c1a098e7_0_2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4" name="Google Shape;454;g2d5c1a098e7_0_2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d5c1a098e7_0_29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5" name="Google Shape;465;g2d5c1a098e7_0_29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d5c1a098e7_0_3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Share link to the CREW CSIR main report: https://www.dropbox.com/sh/zrq2l38nps986p2/AADHavSfOYTHiQMGnsyzOCHQa?dl=0.</a:t>
            </a:r>
            <a:endParaRPr/>
          </a:p>
        </p:txBody>
      </p:sp>
      <p:sp>
        <p:nvSpPr>
          <p:cNvPr id="475" name="Google Shape;475;g2d5c1a098e7_0_3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d5c1a098e7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d5c1a098e7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2e0b415ef66_0_1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2e0b415ef66_0_1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e0b415ef66_0_110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9" name="Google Shape;499;g2e0b415ef66_0_110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00" name="Google Shape;500;g2e0b415ef66_0_110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e0b415ef66_0_6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7" name="Google Shape;507;g2e0b415ef66_0_6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rPr>
              <a:t>How can the theory of change be extended? Clarified? Improved?</a:t>
            </a:r>
            <a:endParaRPr/>
          </a:p>
        </p:txBody>
      </p:sp>
      <p:sp>
        <p:nvSpPr>
          <p:cNvPr id="508" name="Google Shape;508;g2e0b415ef66_0_6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2e0b415ef66_0_7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6" name="Google Shape;516;g2e0b415ef66_0_7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517" name="Google Shape;517;g2e0b415ef66_0_7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2e0b415ef66_0_75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28" name="Google Shape;528;g2e0b415ef66_0_75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e0b415ef66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e0b415ef66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e0b415ef66_0_12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2e0b415ef66_0_12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0b415f471_0_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Impact evidence can take many different forms.</a:t>
            </a:r>
            <a:endParaRPr/>
          </a:p>
        </p:txBody>
      </p:sp>
      <p:sp>
        <p:nvSpPr>
          <p:cNvPr id="149" name="Google Shape;149;g2e0b415f471_0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e0b415ef66_0_13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g2e0b415ef66_0_13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e0b416057e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0" name="Google Shape;170;g2e0b416057e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4_Title Slide">
  <p:cSld name="54_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_Title Slide">
  <p:cSld name="30_Title Slide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_Title Slide">
  <p:cSld name="36_Title Slid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8_Title Slide">
  <p:cSld name="58_Title Slid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_Title Slide">
  <p:cSld name="31_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_Title Slide">
  <p:cSld name="37_Title Slid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4_Title Slide">
  <p:cSld name="44_Title Slid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_Title Slide">
  <p:cSld name="41_Title Slide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/>
          <p:nvPr>
            <p:ph type="title"/>
          </p:nvPr>
        </p:nvSpPr>
        <p:spPr>
          <a:xfrm>
            <a:off x="321907" y="1"/>
            <a:ext cx="6446400" cy="98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0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60" name="Google Shape;60;p21"/>
          <p:cNvSpPr txBox="1"/>
          <p:nvPr>
            <p:ph idx="1" type="body"/>
          </p:nvPr>
        </p:nvSpPr>
        <p:spPr>
          <a:xfrm>
            <a:off x="321906" y="1406410"/>
            <a:ext cx="8507400" cy="29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68575" wrap="square" tIns="34275">
            <a:normAutofit/>
          </a:bodyPr>
          <a:lstStyle>
            <a:lvl1pPr indent="-317500" lvl="0" marL="45720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  <a:defRPr sz="1100"/>
            </a:lvl1pPr>
            <a:lvl2pPr indent="-317500" lvl="1" marL="9144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Char char="−"/>
              <a:defRPr sz="1100"/>
            </a:lvl2pPr>
            <a:lvl3pPr indent="-317500" lvl="2" marL="13716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100"/>
            </a:lvl3pPr>
            <a:lvl4pPr indent="-317500" lvl="3" marL="18288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Char char="−"/>
              <a:defRPr sz="1100"/>
            </a:lvl4pPr>
            <a:lvl5pPr indent="-317500" lvl="4" marL="2286000" rtl="0" algn="l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100"/>
            </a:lvl5pPr>
            <a:lvl6pPr indent="-317500" lvl="5" marL="2743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100"/>
            </a:lvl9pPr>
          </a:lstStyle>
          <a:p/>
        </p:txBody>
      </p:sp>
      <p:sp>
        <p:nvSpPr>
          <p:cNvPr id="61" name="Google Shape;61;p21"/>
          <p:cNvSpPr txBox="1"/>
          <p:nvPr>
            <p:ph idx="12" type="sldNum"/>
          </p:nvPr>
        </p:nvSpPr>
        <p:spPr>
          <a:xfrm>
            <a:off x="8324072" y="4917186"/>
            <a:ext cx="505200" cy="2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0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6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>
  <p:cSld name="SECTION_HEADER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2"/>
          <p:cNvSpPr txBox="1"/>
          <p:nvPr>
            <p:ph type="title"/>
          </p:nvPr>
        </p:nvSpPr>
        <p:spPr>
          <a:xfrm>
            <a:off x="722313" y="3305175"/>
            <a:ext cx="7772400" cy="10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" name="Google Shape;64;p22"/>
          <p:cNvSpPr txBox="1"/>
          <p:nvPr>
            <p:ph idx="1" type="body"/>
          </p:nvPr>
        </p:nvSpPr>
        <p:spPr>
          <a:xfrm>
            <a:off x="722313" y="2180035"/>
            <a:ext cx="77724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1200"/>
              </a:spcBef>
              <a:spcAft>
                <a:spcPts val="120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5" name="Google Shape;65;p22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1">
  <p:cSld name="TITLE_2">
    <p:bg>
      <p:bgPr>
        <a:solidFill>
          <a:srgbClr val="182A2E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/>
          <p:nvPr>
            <p:ph type="ctrTitle"/>
          </p:nvPr>
        </p:nvSpPr>
        <p:spPr>
          <a:xfrm>
            <a:off x="1176779" y="1610825"/>
            <a:ext cx="63468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Char char="●"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Char char="○"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Char char="■"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Char char="●"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Char char="○"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Char char="■"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Char char="●"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Char char="○"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Char char="■"/>
              <a:defRPr b="0" i="0" sz="6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0" name="Google Shape;70;p23"/>
          <p:cNvSpPr/>
          <p:nvPr/>
        </p:nvSpPr>
        <p:spPr>
          <a:xfrm>
            <a:off x="1295200" y="1034400"/>
            <a:ext cx="574500" cy="57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2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8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.png"/><Relationship Id="rId4" Type="http://schemas.openxmlformats.org/officeDocument/2006/relationships/image" Target="../media/image26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27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8.png"/><Relationship Id="rId4" Type="http://schemas.openxmlformats.org/officeDocument/2006/relationships/image" Target="../media/image31.png"/><Relationship Id="rId5" Type="http://schemas.openxmlformats.org/officeDocument/2006/relationships/image" Target="../media/image27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/>
          <p:nvPr/>
        </p:nvSpPr>
        <p:spPr>
          <a:xfrm>
            <a:off x="6515100" y="1843088"/>
            <a:ext cx="2628900" cy="18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A group of people sitting around a table&#10;&#10;Description automatically generated with low confidence" id="76" name="Google Shape;76;p24"/>
          <p:cNvPicPr preferRelativeResize="0"/>
          <p:nvPr/>
        </p:nvPicPr>
        <p:blipFill rotWithShape="1">
          <a:blip r:embed="rId3">
            <a:alphaModFix/>
          </a:blip>
          <a:srcRect b="11274" l="5525" r="1304" t="19726"/>
          <a:stretch/>
        </p:blipFill>
        <p:spPr>
          <a:xfrm>
            <a:off x="4513856" y="0"/>
            <a:ext cx="4630145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4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" name="Google Shape;78;p24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391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9" name="Google Shape;79;p24"/>
          <p:cNvSpPr txBox="1"/>
          <p:nvPr/>
        </p:nvSpPr>
        <p:spPr>
          <a:xfrm>
            <a:off x="707900" y="1543050"/>
            <a:ext cx="3721500" cy="13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800" u="none" cap="none" strike="noStrike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Theory</a:t>
            </a:r>
            <a:r>
              <a:rPr lang="en" sz="28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 </a:t>
            </a:r>
            <a:r>
              <a:rPr b="0" i="0" lang="en" sz="2800" u="none" cap="none" strike="noStrike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of Change</a:t>
            </a:r>
            <a:endParaRPr b="0" i="0" sz="2800" u="none" cap="none" strike="noStrike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8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Participatory workshop</a:t>
            </a:r>
            <a:endParaRPr sz="28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0" name="Google Shape;80;p24"/>
          <p:cNvSpPr/>
          <p:nvPr/>
        </p:nvSpPr>
        <p:spPr>
          <a:xfrm>
            <a:off x="791550" y="1342275"/>
            <a:ext cx="740400" cy="834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" name="Google Shape;81;p24"/>
          <p:cNvSpPr txBox="1"/>
          <p:nvPr/>
        </p:nvSpPr>
        <p:spPr>
          <a:xfrm>
            <a:off x="707900" y="3163550"/>
            <a:ext cx="35637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Presented by </a:t>
            </a:r>
            <a:endParaRPr b="1" i="0" sz="18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4" name="Google Shape;184;p33"/>
          <p:cNvSpPr txBox="1"/>
          <p:nvPr/>
        </p:nvSpPr>
        <p:spPr>
          <a:xfrm>
            <a:off x="909574" y="1358138"/>
            <a:ext cx="3965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" sz="21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Stage 2: Evaluation framework </a:t>
            </a:r>
            <a:endParaRPr b="1" i="0" sz="2100" u="none" cap="none" strike="noStrike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85" name="Google Shape;185;p33"/>
          <p:cNvSpPr/>
          <p:nvPr/>
        </p:nvSpPr>
        <p:spPr>
          <a:xfrm>
            <a:off x="955552" y="1144224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6" name="Google Shape;186;p33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7" name="Google Shape;187;p33"/>
          <p:cNvSpPr txBox="1"/>
          <p:nvPr/>
        </p:nvSpPr>
        <p:spPr>
          <a:xfrm>
            <a:off x="715800" y="1789425"/>
            <a:ext cx="4386600" cy="25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238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work begins where Stage 1 leaves off, building from the identified pathways to impact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Three main elements of this stage: 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○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Clarification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○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Preparation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○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Finalisation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b="1"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Key output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: Evaluation framework spreadsheet summarising the audiences, delivery methods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8" name="Google Shape;188;p33"/>
          <p:cNvSpPr/>
          <p:nvPr/>
        </p:nvSpPr>
        <p:spPr>
          <a:xfrm>
            <a:off x="5741550" y="709450"/>
            <a:ext cx="3402300" cy="32712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5" name="Google Shape;195;p34"/>
          <p:cNvSpPr txBox="1"/>
          <p:nvPr/>
        </p:nvSpPr>
        <p:spPr>
          <a:xfrm>
            <a:off x="882000" y="1700275"/>
            <a:ext cx="4051200" cy="23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This stage will clarify evaluation status: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Evaluation structures /methods /practices that are already effective, with no/minimal changes required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Aspects needing improvement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Missing aspects that need to be created from scratch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6" name="Google Shape;196;p34"/>
          <p:cNvSpPr/>
          <p:nvPr/>
        </p:nvSpPr>
        <p:spPr>
          <a:xfrm>
            <a:off x="5741550" y="709450"/>
            <a:ext cx="3402300" cy="32712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7" name="Google Shape;197;p34"/>
          <p:cNvSpPr txBox="1"/>
          <p:nvPr/>
        </p:nvSpPr>
        <p:spPr>
          <a:xfrm>
            <a:off x="833374" y="1195413"/>
            <a:ext cx="3965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" sz="21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Stage 2: Evaluation framework </a:t>
            </a:r>
            <a:endParaRPr b="1" i="0" sz="2100" u="none" cap="none" strike="noStrike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98" name="Google Shape;198;p34"/>
          <p:cNvSpPr/>
          <p:nvPr/>
        </p:nvSpPr>
        <p:spPr>
          <a:xfrm>
            <a:off x="882002" y="1014274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/>
          <p:nvPr/>
        </p:nvSpPr>
        <p:spPr>
          <a:xfrm>
            <a:off x="5642750" y="676425"/>
            <a:ext cx="3501000" cy="35328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35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5" name="Google Shape;205;p35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6" name="Google Shape;206;p35"/>
          <p:cNvSpPr txBox="1"/>
          <p:nvPr/>
        </p:nvSpPr>
        <p:spPr>
          <a:xfrm>
            <a:off x="882000" y="1970925"/>
            <a:ext cx="3965700" cy="22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Integrating the 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evaluation</a:t>
            </a: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framework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Clarify what processes need to be established, by whom, and with what support systems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Planning practical details for integrating evaluation within programme delivery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7" name="Google Shape;20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2650" y="2103147"/>
            <a:ext cx="3861200" cy="21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5"/>
          <p:cNvSpPr txBox="1"/>
          <p:nvPr/>
        </p:nvSpPr>
        <p:spPr>
          <a:xfrm>
            <a:off x="881999" y="1424013"/>
            <a:ext cx="3965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" sz="21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Stage 2: Evaluation framework </a:t>
            </a:r>
            <a:endParaRPr b="1" i="0" sz="2100" u="none" cap="none" strike="noStrike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09" name="Google Shape;209;p35"/>
          <p:cNvSpPr/>
          <p:nvPr/>
        </p:nvSpPr>
        <p:spPr>
          <a:xfrm>
            <a:off x="930627" y="1242874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5" name="Google Shape;215;p36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6" name="Google Shape;216;p36"/>
          <p:cNvSpPr txBox="1"/>
          <p:nvPr/>
        </p:nvSpPr>
        <p:spPr>
          <a:xfrm>
            <a:off x="854425" y="1700275"/>
            <a:ext cx="4313700" cy="26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Roadmap for bolstering evaluation across programme: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Identifying requirements for optimal structure for ongoing, high-quality evaluation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Detailed recommendations for enhancements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Evaluation design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Benchmarking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Training 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p36"/>
          <p:cNvSpPr txBox="1"/>
          <p:nvPr/>
        </p:nvSpPr>
        <p:spPr>
          <a:xfrm>
            <a:off x="805799" y="1195413"/>
            <a:ext cx="39657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" sz="21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Stage 2: Evaluation framework </a:t>
            </a:r>
            <a:endParaRPr b="1" i="0" sz="2100" u="none" cap="none" strike="noStrike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18" name="Google Shape;218;p36"/>
          <p:cNvSpPr/>
          <p:nvPr/>
        </p:nvSpPr>
        <p:spPr>
          <a:xfrm>
            <a:off x="854427" y="1014274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9" name="Google Shape;219;p36"/>
          <p:cNvSpPr/>
          <p:nvPr/>
        </p:nvSpPr>
        <p:spPr>
          <a:xfrm>
            <a:off x="5741550" y="938050"/>
            <a:ext cx="3402300" cy="32712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0" name="Google Shape;2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313" y="0"/>
            <a:ext cx="34306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7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6" name="Google Shape;226;p37"/>
          <p:cNvSpPr txBox="1"/>
          <p:nvPr/>
        </p:nvSpPr>
        <p:spPr>
          <a:xfrm>
            <a:off x="1712825" y="267525"/>
            <a:ext cx="6193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rPr>
              <a:t>Example: Evaluation framework model </a:t>
            </a:r>
            <a:endParaRPr b="1" sz="2700">
              <a:solidFill>
                <a:srgbClr val="434343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27" name="Google Shape;227;p37"/>
          <p:cNvSpPr/>
          <p:nvPr/>
        </p:nvSpPr>
        <p:spPr>
          <a:xfrm>
            <a:off x="4100716" y="858562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" name="Google Shape;228;p37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9" name="Google Shape;22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250" y="866175"/>
            <a:ext cx="8006851" cy="40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8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5" name="Google Shape;235;p38"/>
          <p:cNvSpPr txBox="1"/>
          <p:nvPr/>
        </p:nvSpPr>
        <p:spPr>
          <a:xfrm>
            <a:off x="902999" y="1634875"/>
            <a:ext cx="3931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" sz="21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Stage 3: Evaluation framework implementation </a:t>
            </a:r>
            <a:endParaRPr b="1" i="0" sz="2100" u="none" cap="none" strike="noStrike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36" name="Google Shape;236;p38"/>
          <p:cNvSpPr/>
          <p:nvPr/>
        </p:nvSpPr>
        <p:spPr>
          <a:xfrm>
            <a:off x="988402" y="1430999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38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8" name="Google Shape;238;p38"/>
          <p:cNvSpPr txBox="1"/>
          <p:nvPr/>
        </p:nvSpPr>
        <p:spPr>
          <a:xfrm>
            <a:off x="933225" y="2593675"/>
            <a:ext cx="39852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Focus:</a:t>
            </a:r>
            <a:r>
              <a:rPr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Making the programme’s evaluation process efficient, impactful, and sustainable</a:t>
            </a:r>
            <a:endParaRPr sz="2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9" name="Google Shape;239;p38"/>
          <p:cNvSpPr/>
          <p:nvPr/>
        </p:nvSpPr>
        <p:spPr>
          <a:xfrm>
            <a:off x="5642750" y="676425"/>
            <a:ext cx="3501000" cy="35328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0" name="Google Shape;24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019" y="0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9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p39"/>
          <p:cNvSpPr txBox="1"/>
          <p:nvPr/>
        </p:nvSpPr>
        <p:spPr>
          <a:xfrm>
            <a:off x="916724" y="1120450"/>
            <a:ext cx="39315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" sz="21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Stage 3: Evaluation framework implementation </a:t>
            </a:r>
            <a:endParaRPr b="1" i="0" sz="2100" u="none" cap="none" strike="noStrike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47" name="Google Shape;247;p39"/>
          <p:cNvSpPr/>
          <p:nvPr/>
        </p:nvSpPr>
        <p:spPr>
          <a:xfrm>
            <a:off x="975252" y="956574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8" name="Google Shape;248;p39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9" name="Google Shape;249;p39"/>
          <p:cNvSpPr txBox="1"/>
          <p:nvPr/>
        </p:nvSpPr>
        <p:spPr>
          <a:xfrm>
            <a:off x="975250" y="1931425"/>
            <a:ext cx="3985200" cy="27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Key </a:t>
            </a:r>
            <a:r>
              <a:rPr b="1"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outputs</a:t>
            </a:r>
            <a:endParaRPr b="1"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Digital data collection instruments and supporting systems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Data management solutions and analysis guidelines and processes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Training workshops and self-paced training resources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Templates and other practical documents and high-quality guidance videos 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0" name="Google Shape;250;p39"/>
          <p:cNvSpPr/>
          <p:nvPr/>
        </p:nvSpPr>
        <p:spPr>
          <a:xfrm>
            <a:off x="5642750" y="676425"/>
            <a:ext cx="3501000" cy="35328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1" name="Google Shape;25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6669" y="0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/>
          <p:nvPr/>
        </p:nvSpPr>
        <p:spPr>
          <a:xfrm>
            <a:off x="4749575" y="1909825"/>
            <a:ext cx="3501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rPr>
              <a:t>Discussion</a:t>
            </a:r>
            <a:endParaRPr sz="2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8" name="Google Shape;258;p40"/>
          <p:cNvSpPr/>
          <p:nvPr/>
        </p:nvSpPr>
        <p:spPr>
          <a:xfrm>
            <a:off x="4749570" y="1692113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59" name="Google Shape;259;p40"/>
          <p:cNvSpPr/>
          <p:nvPr/>
        </p:nvSpPr>
        <p:spPr>
          <a:xfrm>
            <a:off x="0" y="701575"/>
            <a:ext cx="3705000" cy="33012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0" name="Google Shape;26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100" y="1567850"/>
            <a:ext cx="4019373" cy="263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1F5C"/>
        </a:solidFill>
      </p:bgPr>
    </p:bg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1"/>
          <p:cNvSpPr txBox="1"/>
          <p:nvPr/>
        </p:nvSpPr>
        <p:spPr>
          <a:xfrm>
            <a:off x="629525" y="1967550"/>
            <a:ext cx="50766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STAGE 1:</a:t>
            </a:r>
            <a:endParaRPr b="1" sz="37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Introducing </a:t>
            </a:r>
            <a:endParaRPr b="1" sz="37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Theory of Change </a:t>
            </a:r>
            <a:endParaRPr b="1" sz="37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266" name="Google Shape;266;p41"/>
          <p:cNvPicPr preferRelativeResize="0"/>
          <p:nvPr/>
        </p:nvPicPr>
        <p:blipFill rotWithShape="1">
          <a:blip r:embed="rId3">
            <a:alphaModFix/>
          </a:blip>
          <a:srcRect b="0" l="16798" r="43175" t="0"/>
          <a:stretch/>
        </p:blipFill>
        <p:spPr>
          <a:xfrm>
            <a:off x="5484128" y="0"/>
            <a:ext cx="36598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2"/>
          <p:cNvSpPr/>
          <p:nvPr/>
        </p:nvSpPr>
        <p:spPr>
          <a:xfrm>
            <a:off x="5027043" y="0"/>
            <a:ext cx="3248400" cy="39291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2" name="Google Shape;272;p42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3" name="Google Shape;273;p42"/>
          <p:cNvSpPr txBox="1"/>
          <p:nvPr/>
        </p:nvSpPr>
        <p:spPr>
          <a:xfrm>
            <a:off x="825505" y="1436555"/>
            <a:ext cx="34023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Defining i</a:t>
            </a:r>
            <a:r>
              <a:rPr b="1" i="0" lang="en" sz="2700" u="none" cap="none" strike="noStrike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mpact</a:t>
            </a:r>
            <a:endParaRPr b="1" i="0" sz="2700" u="none" cap="none" strike="noStrike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74" name="Google Shape;274;p42"/>
          <p:cNvSpPr/>
          <p:nvPr/>
        </p:nvSpPr>
        <p:spPr>
          <a:xfrm>
            <a:off x="890402" y="1188449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5" name="Google Shape;275;p42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6" name="Google Shape;276;p42"/>
          <p:cNvSpPr txBox="1"/>
          <p:nvPr/>
        </p:nvSpPr>
        <p:spPr>
          <a:xfrm>
            <a:off x="825506" y="2040225"/>
            <a:ext cx="4049100" cy="20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66700" lvl="0" marL="34290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Impact is “the good researchers do in the world” (</a:t>
            </a:r>
            <a:r>
              <a:rPr i="1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Research Impact Handbook</a:t>
            </a:r>
            <a:r>
              <a:rPr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66700" lvl="0" marL="34290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Impact is the overall net </a:t>
            </a:r>
            <a:r>
              <a:rPr b="1"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outcomes or results </a:t>
            </a:r>
            <a:r>
              <a:rPr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of an activity (intended or unintended) </a:t>
            </a:r>
            <a:endParaRPr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266700" lvl="0" marL="342900" marR="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Impacts can be </a:t>
            </a:r>
            <a:r>
              <a:rPr b="1"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positive</a:t>
            </a:r>
            <a:r>
              <a:rPr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or </a:t>
            </a:r>
            <a:r>
              <a:rPr b="1"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negative</a:t>
            </a:r>
            <a:endParaRPr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A group of people taking pictures&#10;&#10;Description automatically generated with low confidence" id="277" name="Google Shape;277;p42"/>
          <p:cNvPicPr preferRelativeResize="0"/>
          <p:nvPr/>
        </p:nvPicPr>
        <p:blipFill rotWithShape="1">
          <a:blip r:embed="rId3">
            <a:alphaModFix/>
          </a:blip>
          <a:srcRect b="0" l="12301" r="30108" t="0"/>
          <a:stretch/>
        </p:blipFill>
        <p:spPr>
          <a:xfrm>
            <a:off x="5553038" y="984394"/>
            <a:ext cx="3590965" cy="4159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5"/>
          <p:cNvSpPr/>
          <p:nvPr/>
        </p:nvSpPr>
        <p:spPr>
          <a:xfrm>
            <a:off x="0" y="0"/>
            <a:ext cx="2557500" cy="39864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Text, letter&#10;&#10;Description automatically generated" id="87" name="Google Shape;87;p25"/>
          <p:cNvPicPr preferRelativeResize="0"/>
          <p:nvPr/>
        </p:nvPicPr>
        <p:blipFill rotWithShape="1">
          <a:blip r:embed="rId3">
            <a:alphaModFix/>
          </a:blip>
          <a:srcRect b="35975" l="16947" r="16306" t="0"/>
          <a:stretch/>
        </p:blipFill>
        <p:spPr>
          <a:xfrm>
            <a:off x="344901" y="778250"/>
            <a:ext cx="3594985" cy="436525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5"/>
          <p:cNvSpPr txBox="1"/>
          <p:nvPr/>
        </p:nvSpPr>
        <p:spPr>
          <a:xfrm>
            <a:off x="4350706" y="1218354"/>
            <a:ext cx="32079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Agenda</a:t>
            </a:r>
            <a:endParaRPr b="1" i="0" sz="2700" u="none" cap="none" strike="noStrike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89" name="Google Shape;89;p25"/>
          <p:cNvSpPr/>
          <p:nvPr/>
        </p:nvSpPr>
        <p:spPr>
          <a:xfrm>
            <a:off x="4433206" y="981138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0" name="Google Shape;90;p25"/>
          <p:cNvSpPr txBox="1"/>
          <p:nvPr/>
        </p:nvSpPr>
        <p:spPr>
          <a:xfrm>
            <a:off x="4350706" y="1816275"/>
            <a:ext cx="45960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Agenda</a:t>
            </a:r>
            <a:endParaRPr b="0" i="0" sz="17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3"/>
          <p:cNvSpPr/>
          <p:nvPr/>
        </p:nvSpPr>
        <p:spPr>
          <a:xfrm>
            <a:off x="-1" y="534937"/>
            <a:ext cx="3250500" cy="31362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A person drawing on a white board&#10;&#10;Description automatically generated with medium confidence" id="283" name="Google Shape;283;p43"/>
          <p:cNvPicPr preferRelativeResize="0"/>
          <p:nvPr/>
        </p:nvPicPr>
        <p:blipFill rotWithShape="1">
          <a:blip r:embed="rId3">
            <a:alphaModFix/>
          </a:blip>
          <a:srcRect b="19445" l="0" r="0" t="0"/>
          <a:stretch/>
        </p:blipFill>
        <p:spPr>
          <a:xfrm>
            <a:off x="560753" y="778244"/>
            <a:ext cx="3189214" cy="3852733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3"/>
          <p:cNvSpPr txBox="1"/>
          <p:nvPr/>
        </p:nvSpPr>
        <p:spPr>
          <a:xfrm>
            <a:off x="4178792" y="854461"/>
            <a:ext cx="39303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Theory of Ch</a:t>
            </a:r>
            <a:r>
              <a:rPr b="1" i="0" lang="en" sz="2700" u="none" cap="none" strike="noStrike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ange</a:t>
            </a:r>
            <a:endParaRPr b="1" i="0" sz="2700" u="none" cap="none" strike="noStrike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85" name="Google Shape;285;p43"/>
          <p:cNvSpPr/>
          <p:nvPr/>
        </p:nvSpPr>
        <p:spPr>
          <a:xfrm>
            <a:off x="4263439" y="1514389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6" name="Google Shape;286;p43"/>
          <p:cNvSpPr txBox="1"/>
          <p:nvPr/>
        </p:nvSpPr>
        <p:spPr>
          <a:xfrm>
            <a:off x="4178798" y="1797802"/>
            <a:ext cx="4737000" cy="29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Crucial, often-overlooked </a:t>
            </a:r>
            <a:r>
              <a:rPr b="1"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early step </a:t>
            </a:r>
            <a:r>
              <a:rPr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the evaluation design process</a:t>
            </a:r>
            <a:endParaRPr i="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b="1"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Orient</a:t>
            </a:r>
            <a:r>
              <a:rPr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focus</a:t>
            </a:r>
            <a:r>
              <a:rPr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your evaluation</a:t>
            </a:r>
            <a:endParaRPr i="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 comprehensive description of </a:t>
            </a:r>
            <a:r>
              <a:rPr b="1"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 and why </a:t>
            </a:r>
            <a:r>
              <a:rPr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desired change is expected to happen in a particular context</a:t>
            </a:r>
            <a:endParaRPr i="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Help you see where there may be </a:t>
            </a:r>
            <a:r>
              <a:rPr b="1"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gaps or missing steps </a:t>
            </a:r>
            <a:r>
              <a:rPr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on the pathway to developing targeted changes</a:t>
            </a:r>
            <a:endParaRPr i="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Filling the </a:t>
            </a:r>
            <a:r>
              <a:rPr b="1"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'missing middle' </a:t>
            </a:r>
            <a:r>
              <a:rPr i="0" lang="en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 clarify where the evaluation should be targeted</a:t>
            </a:r>
            <a:endParaRPr i="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/>
          <p:nvPr/>
        </p:nvSpPr>
        <p:spPr>
          <a:xfrm>
            <a:off x="-1" y="357087"/>
            <a:ext cx="3250500" cy="31362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2" name="Google Shape;292;p44"/>
          <p:cNvSpPr txBox="1"/>
          <p:nvPr/>
        </p:nvSpPr>
        <p:spPr>
          <a:xfrm>
            <a:off x="4471924" y="1616688"/>
            <a:ext cx="42765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Good Th</a:t>
            </a:r>
            <a:r>
              <a:rPr b="1" i="0" lang="en" sz="2700" u="none" cap="none" strike="noStrike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eories of Change</a:t>
            </a:r>
            <a:endParaRPr b="1" i="0" sz="2700" u="none" cap="none" strike="noStrike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293" name="Google Shape;293;p44"/>
          <p:cNvSpPr/>
          <p:nvPr/>
        </p:nvSpPr>
        <p:spPr>
          <a:xfrm>
            <a:off x="4548039" y="1366964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4" name="Google Shape;294;p44"/>
          <p:cNvSpPr txBox="1"/>
          <p:nvPr/>
        </p:nvSpPr>
        <p:spPr>
          <a:xfrm>
            <a:off x="4515601" y="2282500"/>
            <a:ext cx="3968100" cy="14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Are</a:t>
            </a:r>
            <a:r>
              <a:rPr b="0" i="0" lang="en" sz="1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SYSTEMATIC, showing step-by-step how you deliver impact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b="0" i="0" lang="en" sz="1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Shows</a:t>
            </a: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0" i="0" lang="en" sz="15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 and why particular aspects of an impact plan are expected to deliver impact</a:t>
            </a:r>
            <a:endParaRPr b="0" i="0" sz="15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5" name="Google Shape;295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3725" y="706400"/>
            <a:ext cx="3668700" cy="380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5"/>
          <p:cNvSpPr/>
          <p:nvPr/>
        </p:nvSpPr>
        <p:spPr>
          <a:xfrm>
            <a:off x="801274" y="0"/>
            <a:ext cx="8342700" cy="4250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1" name="Google Shape;301;p45"/>
          <p:cNvSpPr txBox="1"/>
          <p:nvPr/>
        </p:nvSpPr>
        <p:spPr>
          <a:xfrm>
            <a:off x="1225950" y="529000"/>
            <a:ext cx="38919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Why develop a </a:t>
            </a:r>
            <a:r>
              <a:rPr b="1" lang="en" sz="24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t</a:t>
            </a:r>
            <a:r>
              <a:rPr b="1" i="0" lang="en" sz="2400" u="none" cap="none" strike="noStrik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heory of change? </a:t>
            </a:r>
            <a:endParaRPr b="1" i="0" sz="2400" u="none" cap="none" strike="noStrike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02" name="Google Shape;302;p45"/>
          <p:cNvSpPr/>
          <p:nvPr/>
        </p:nvSpPr>
        <p:spPr>
          <a:xfrm>
            <a:off x="1279352" y="1437980"/>
            <a:ext cx="617100" cy="68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3" name="Google Shape;303;p45"/>
          <p:cNvSpPr txBox="1"/>
          <p:nvPr/>
        </p:nvSpPr>
        <p:spPr>
          <a:xfrm>
            <a:off x="5061250" y="1593125"/>
            <a:ext cx="3543600" cy="23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2385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 </a:t>
            </a:r>
            <a:r>
              <a:rPr b="1" i="0" lang="en" sz="1500" u="sng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clarify</a:t>
            </a:r>
            <a:r>
              <a:rPr b="0" i="0" lang="en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your impact plan</a:t>
            </a:r>
            <a:endParaRPr b="0" i="0" sz="15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 </a:t>
            </a:r>
            <a:r>
              <a:rPr b="1" i="0" lang="en" sz="1500" u="sng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select</a:t>
            </a:r>
            <a:r>
              <a:rPr b="0" i="0" lang="en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impact approaches that are likely to be effective (based on logic / evidence)</a:t>
            </a:r>
            <a:endParaRPr b="0" i="0" sz="15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ato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 </a:t>
            </a:r>
            <a:r>
              <a:rPr b="1" i="0" lang="en" sz="1500" u="sng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reveal</a:t>
            </a:r>
            <a:r>
              <a:rPr b="0" i="0" lang="en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how you will achieve your impact objectives </a:t>
            </a:r>
            <a:endParaRPr b="0" i="0" sz="15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500"/>
              <a:buFont typeface="Lato"/>
              <a:buChar char="●"/>
            </a:pPr>
            <a:r>
              <a:rPr b="0" i="0" lang="en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 </a:t>
            </a:r>
            <a:r>
              <a:rPr b="1" i="0" lang="en" sz="1500" u="sng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focus</a:t>
            </a:r>
            <a:r>
              <a:rPr b="0" i="0" lang="en" sz="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your evaluation where it is most needed</a:t>
            </a:r>
            <a:endParaRPr b="0" i="0" sz="15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4" name="Google Shape;30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43242"/>
            <a:ext cx="4722243" cy="3100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350" y="944050"/>
            <a:ext cx="6937298" cy="3902224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6"/>
          <p:cNvSpPr txBox="1"/>
          <p:nvPr/>
        </p:nvSpPr>
        <p:spPr>
          <a:xfrm>
            <a:off x="1160975" y="330775"/>
            <a:ext cx="6593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Clarifying / refining existing theories of change</a:t>
            </a:r>
            <a:endParaRPr sz="23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1F5C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7"/>
          <p:cNvSpPr txBox="1"/>
          <p:nvPr/>
        </p:nvSpPr>
        <p:spPr>
          <a:xfrm>
            <a:off x="629525" y="1967550"/>
            <a:ext cx="5076600" cy="1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Developing a</a:t>
            </a:r>
            <a:endParaRPr b="1" sz="37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Theory of Change </a:t>
            </a:r>
            <a:endParaRPr b="1" sz="37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316" name="Google Shape;316;p47"/>
          <p:cNvPicPr preferRelativeResize="0"/>
          <p:nvPr/>
        </p:nvPicPr>
        <p:blipFill rotWithShape="1">
          <a:blip r:embed="rId3">
            <a:alphaModFix/>
          </a:blip>
          <a:srcRect b="0" l="16798" r="43175" t="0"/>
          <a:stretch/>
        </p:blipFill>
        <p:spPr>
          <a:xfrm>
            <a:off x="5484128" y="0"/>
            <a:ext cx="36598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0938" y="152400"/>
            <a:ext cx="8602135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9"/>
          <p:cNvSpPr/>
          <p:nvPr/>
        </p:nvSpPr>
        <p:spPr>
          <a:xfrm>
            <a:off x="5016468" y="0"/>
            <a:ext cx="3248400" cy="39291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A picture containing text, document, desk&#10;&#10;Description automatically generated" id="327" name="Google Shape;327;p49"/>
          <p:cNvPicPr preferRelativeResize="0"/>
          <p:nvPr/>
        </p:nvPicPr>
        <p:blipFill rotWithShape="1">
          <a:blip r:embed="rId3">
            <a:alphaModFix/>
          </a:blip>
          <a:srcRect b="0" l="20704" r="29213" t="0"/>
          <a:stretch/>
        </p:blipFill>
        <p:spPr>
          <a:xfrm>
            <a:off x="5543288" y="606138"/>
            <a:ext cx="3600709" cy="417041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49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9" name="Google Shape;329;p49"/>
          <p:cNvSpPr txBox="1"/>
          <p:nvPr/>
        </p:nvSpPr>
        <p:spPr>
          <a:xfrm>
            <a:off x="865780" y="1632043"/>
            <a:ext cx="34023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Impact ob</a:t>
            </a: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jectives</a:t>
            </a:r>
            <a:endParaRPr b="1" sz="27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30" name="Google Shape;330;p49"/>
          <p:cNvSpPr/>
          <p:nvPr/>
        </p:nvSpPr>
        <p:spPr>
          <a:xfrm>
            <a:off x="942952" y="1439461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331;p49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332;p49"/>
          <p:cNvSpPr txBox="1"/>
          <p:nvPr/>
        </p:nvSpPr>
        <p:spPr>
          <a:xfrm>
            <a:off x="890401" y="2240749"/>
            <a:ext cx="3747300" cy="21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Think critically: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impacts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do you hope to achieve?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Lato"/>
              <a:buChar char="●"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</a:t>
            </a:r>
            <a:r>
              <a:rPr b="1"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change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would</a:t>
            </a: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you like to see as a result of your research? 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0"/>
          <p:cNvSpPr/>
          <p:nvPr/>
        </p:nvSpPr>
        <p:spPr>
          <a:xfrm>
            <a:off x="5377743" y="0"/>
            <a:ext cx="3248400" cy="39291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A picture containing text&#10;&#10;Description automatically generated" id="338" name="Google Shape;338;p50"/>
          <p:cNvPicPr preferRelativeResize="0"/>
          <p:nvPr/>
        </p:nvPicPr>
        <p:blipFill rotWithShape="1">
          <a:blip r:embed="rId3">
            <a:alphaModFix/>
          </a:blip>
          <a:srcRect b="0" l="0" r="0" t="23611"/>
          <a:stretch/>
        </p:blipFill>
        <p:spPr>
          <a:xfrm>
            <a:off x="5751661" y="1214436"/>
            <a:ext cx="3430219" cy="3929061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50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0" name="Google Shape;340;p50"/>
          <p:cNvSpPr txBox="1"/>
          <p:nvPr/>
        </p:nvSpPr>
        <p:spPr>
          <a:xfrm>
            <a:off x="722800" y="1399350"/>
            <a:ext cx="35862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Impact ob</a:t>
            </a: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jectives</a:t>
            </a:r>
            <a:endParaRPr b="1" sz="27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41" name="Google Shape;341;p50"/>
          <p:cNvSpPr/>
          <p:nvPr/>
        </p:nvSpPr>
        <p:spPr>
          <a:xfrm>
            <a:off x="795801" y="1160142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2" name="Google Shape;342;p50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3" name="Google Shape;343;p50"/>
          <p:cNvSpPr txBox="1"/>
          <p:nvPr/>
        </p:nvSpPr>
        <p:spPr>
          <a:xfrm>
            <a:off x="722800" y="2010350"/>
            <a:ext cx="4401000" cy="25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Think about the objectives for your impact:</a:t>
            </a:r>
            <a:endParaRPr b="1"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Come up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with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 idea of the change you would like to see as a result of your research.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Prepare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clear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unambiguous descriptions of the </a:t>
            </a:r>
            <a:r>
              <a:rPr b="1"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intended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outcomes for your research.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Also 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think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about how you will know if the outcome has been realised or change has happened.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1"/>
          <p:cNvSpPr/>
          <p:nvPr/>
        </p:nvSpPr>
        <p:spPr>
          <a:xfrm>
            <a:off x="6515100" y="1843088"/>
            <a:ext cx="2628900" cy="18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A group of people standing in front of a stage&#10;&#10;Description automatically generated with low confidence" id="349" name="Google Shape;349;p51"/>
          <p:cNvPicPr preferRelativeResize="0"/>
          <p:nvPr/>
        </p:nvPicPr>
        <p:blipFill rotWithShape="1">
          <a:blip r:embed="rId3">
            <a:alphaModFix/>
          </a:blip>
          <a:srcRect b="0" l="29914" r="25342" t="0"/>
          <a:stretch/>
        </p:blipFill>
        <p:spPr>
          <a:xfrm>
            <a:off x="5026543" y="0"/>
            <a:ext cx="345019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51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p51"/>
          <p:cNvSpPr/>
          <p:nvPr/>
        </p:nvSpPr>
        <p:spPr>
          <a:xfrm>
            <a:off x="8235616" y="523747"/>
            <a:ext cx="469200" cy="342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2" name="Google Shape;352;p51"/>
          <p:cNvSpPr txBox="1"/>
          <p:nvPr/>
        </p:nvSpPr>
        <p:spPr>
          <a:xfrm>
            <a:off x="761645" y="1307379"/>
            <a:ext cx="3212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D1F5C"/>
                </a:solidFill>
                <a:highlight>
                  <a:schemeClr val="lt1"/>
                </a:highlight>
                <a:latin typeface="Lato Black"/>
                <a:ea typeface="Lato Black"/>
                <a:cs typeface="Lato Black"/>
                <a:sym typeface="Lato Black"/>
              </a:rPr>
              <a:t>Outputs vs outcomes</a:t>
            </a:r>
            <a:endParaRPr b="1" sz="2400">
              <a:solidFill>
                <a:schemeClr val="dk2"/>
              </a:solidFill>
              <a:highlight>
                <a:schemeClr val="lt1"/>
              </a:highlight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53" name="Google Shape;353;p51"/>
          <p:cNvSpPr txBox="1"/>
          <p:nvPr/>
        </p:nvSpPr>
        <p:spPr>
          <a:xfrm>
            <a:off x="558650" y="1860275"/>
            <a:ext cx="42960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b="1" lang="en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Outputs: </a:t>
            </a:r>
            <a:r>
              <a:rPr lang="en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direct products of program activities, may include types, levels and targets of services to be delivered by the program.</a:t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b="1" lang="en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Outcomes: </a:t>
            </a:r>
            <a:r>
              <a:rPr lang="en"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specific changes in program participants’ behaviours, knowledge, skills, status and level of functioning.</a:t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i="0" lang="en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 might the person who attends the activity be different at the end of the experience?</a:t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1" marL="914400" marR="0" rtl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400"/>
              <a:buFont typeface="Lato"/>
              <a:buChar char="○"/>
            </a:pPr>
            <a:r>
              <a:rPr i="0" lang="en" sz="1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How will they have changed? </a:t>
            </a:r>
            <a:endParaRPr sz="1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4" name="Google Shape;354;p51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5" name="Google Shape;355;p51"/>
          <p:cNvSpPr/>
          <p:nvPr/>
        </p:nvSpPr>
        <p:spPr>
          <a:xfrm>
            <a:off x="826801" y="1100642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2"/>
          <p:cNvSpPr/>
          <p:nvPr/>
        </p:nvSpPr>
        <p:spPr>
          <a:xfrm>
            <a:off x="0" y="0"/>
            <a:ext cx="3205800" cy="37128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A person showing another person something on the paper&#10;&#10;Description automatically generated with low confidence" id="361" name="Google Shape;361;p52"/>
          <p:cNvPicPr preferRelativeResize="0"/>
          <p:nvPr/>
        </p:nvPicPr>
        <p:blipFill rotWithShape="1">
          <a:blip r:embed="rId3">
            <a:alphaModFix/>
          </a:blip>
          <a:srcRect b="0" l="0" r="0" t="18374"/>
          <a:stretch/>
        </p:blipFill>
        <p:spPr>
          <a:xfrm>
            <a:off x="614423" y="864083"/>
            <a:ext cx="2992654" cy="3659499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52"/>
          <p:cNvSpPr txBox="1"/>
          <p:nvPr/>
        </p:nvSpPr>
        <p:spPr>
          <a:xfrm>
            <a:off x="4183617" y="2060646"/>
            <a:ext cx="39303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Tip</a:t>
            </a:r>
            <a:endParaRPr b="1" sz="27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63" name="Google Shape;363;p52"/>
          <p:cNvSpPr/>
          <p:nvPr/>
        </p:nvSpPr>
        <p:spPr>
          <a:xfrm>
            <a:off x="4248514" y="1803113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4" name="Google Shape;364;p52"/>
          <p:cNvSpPr txBox="1"/>
          <p:nvPr/>
        </p:nvSpPr>
        <p:spPr>
          <a:xfrm>
            <a:off x="4197900" y="2613750"/>
            <a:ext cx="4201200" cy="5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Be very </a:t>
            </a:r>
            <a:r>
              <a:rPr b="1"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specific</a:t>
            </a: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explici</a:t>
            </a: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 about any abstract concepts you’re trying to measure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6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" name="Google Shape;96;p26"/>
          <p:cNvSpPr txBox="1"/>
          <p:nvPr/>
        </p:nvSpPr>
        <p:spPr>
          <a:xfrm>
            <a:off x="798675" y="2157025"/>
            <a:ext cx="28668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Introductions </a:t>
            </a:r>
            <a:endParaRPr b="1" sz="27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97" name="Google Shape;97;p26"/>
          <p:cNvSpPr/>
          <p:nvPr/>
        </p:nvSpPr>
        <p:spPr>
          <a:xfrm>
            <a:off x="860739" y="1919924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8" name="Google Shape;98;p26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" name="Google Shape;99;p26"/>
          <p:cNvSpPr/>
          <p:nvPr/>
        </p:nvSpPr>
        <p:spPr>
          <a:xfrm>
            <a:off x="6030300" y="0"/>
            <a:ext cx="3113700" cy="51435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0" name="Google Shape;100;p26"/>
          <p:cNvPicPr preferRelativeResize="0"/>
          <p:nvPr/>
        </p:nvPicPr>
        <p:blipFill rotWithShape="1">
          <a:blip r:embed="rId3">
            <a:alphaModFix/>
          </a:blip>
          <a:srcRect b="0" l="0" r="37122" t="0"/>
          <a:stretch/>
        </p:blipFill>
        <p:spPr>
          <a:xfrm>
            <a:off x="4291625" y="0"/>
            <a:ext cx="485237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3"/>
          <p:cNvSpPr/>
          <p:nvPr/>
        </p:nvSpPr>
        <p:spPr>
          <a:xfrm>
            <a:off x="0" y="778250"/>
            <a:ext cx="3356700" cy="30711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0" name="Google Shape;370;p53"/>
          <p:cNvSpPr txBox="1"/>
          <p:nvPr/>
        </p:nvSpPr>
        <p:spPr>
          <a:xfrm>
            <a:off x="4345030" y="1303692"/>
            <a:ext cx="39303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Theory of Ch</a:t>
            </a: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ange</a:t>
            </a:r>
            <a:endParaRPr b="1" sz="27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71" name="Google Shape;371;p53"/>
          <p:cNvSpPr/>
          <p:nvPr/>
        </p:nvSpPr>
        <p:spPr>
          <a:xfrm>
            <a:off x="4395639" y="1152651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53"/>
          <p:cNvSpPr txBox="1"/>
          <p:nvPr/>
        </p:nvSpPr>
        <p:spPr>
          <a:xfrm>
            <a:off x="4395656" y="1933088"/>
            <a:ext cx="45474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Ask these questions: </a:t>
            </a:r>
            <a:endParaRPr sz="1500">
              <a:solidFill>
                <a:schemeClr val="dk1"/>
              </a:solidFill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is the problem you are trying to solve?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Who is your key audience?</a:t>
            </a:r>
            <a:endParaRPr sz="1500">
              <a:solidFill>
                <a:schemeClr val="dk1"/>
              </a:solidFill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is your entry point to reaching your audience?</a:t>
            </a:r>
            <a:endParaRPr b="0" i="0" sz="13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are the ultimate outcomes and/or impact you (and your stakeholders) want to see?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b="0" i="0" lang="en" sz="13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steps are needed to bring about change?</a:t>
            </a:r>
            <a:endParaRPr b="1"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3" name="Google Shape;373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101" y="1597775"/>
            <a:ext cx="3889250" cy="2534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4"/>
          <p:cNvSpPr txBox="1"/>
          <p:nvPr/>
        </p:nvSpPr>
        <p:spPr>
          <a:xfrm>
            <a:off x="4345030" y="1227492"/>
            <a:ext cx="39303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Theory of Ch</a:t>
            </a: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ange</a:t>
            </a:r>
            <a:endParaRPr b="1" sz="27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79" name="Google Shape;379;p54"/>
          <p:cNvSpPr/>
          <p:nvPr/>
        </p:nvSpPr>
        <p:spPr>
          <a:xfrm>
            <a:off x="4395639" y="1076451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0" name="Google Shape;380;p54"/>
          <p:cNvSpPr txBox="1"/>
          <p:nvPr/>
        </p:nvSpPr>
        <p:spPr>
          <a:xfrm>
            <a:off x="4395656" y="1933088"/>
            <a:ext cx="4547400" cy="24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alternative pathways might you be able to identify?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is the measurable effect of your work?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are the wider benefits of your work?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What is the long-term change you see as your goal?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Your evaluation design focuses on the pathways to impact identified in the theory of change</a:t>
            </a:r>
            <a:endParaRPr b="1"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1" name="Google Shape;381;p54"/>
          <p:cNvSpPr/>
          <p:nvPr/>
        </p:nvSpPr>
        <p:spPr>
          <a:xfrm>
            <a:off x="0" y="778250"/>
            <a:ext cx="3356700" cy="30711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2" name="Google Shape;38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101" y="1597775"/>
            <a:ext cx="3889250" cy="2534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5"/>
          <p:cNvSpPr/>
          <p:nvPr/>
        </p:nvSpPr>
        <p:spPr>
          <a:xfrm>
            <a:off x="-1" y="335862"/>
            <a:ext cx="3250500" cy="31362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8" name="Google Shape;388;p55"/>
          <p:cNvSpPr txBox="1"/>
          <p:nvPr/>
        </p:nvSpPr>
        <p:spPr>
          <a:xfrm>
            <a:off x="4192630" y="1151292"/>
            <a:ext cx="3930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Co-producing a</a:t>
            </a:r>
            <a:endParaRPr b="1" sz="27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Theory of Cha</a:t>
            </a: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nge</a:t>
            </a:r>
            <a:endParaRPr b="1" sz="27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89" name="Google Shape;389;p55"/>
          <p:cNvSpPr/>
          <p:nvPr/>
        </p:nvSpPr>
        <p:spPr>
          <a:xfrm>
            <a:off x="4243239" y="1000251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0" name="Google Shape;390;p55"/>
          <p:cNvSpPr txBox="1"/>
          <p:nvPr/>
        </p:nvSpPr>
        <p:spPr>
          <a:xfrm>
            <a:off x="4243256" y="2202613"/>
            <a:ext cx="4547400" cy="227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Bottom-up: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Stakeholder and partner identification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Complete impact planning templates with partners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Thematically group impact  goals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Arrange impact goals in causal chains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Look back to activities in templates to further trace back to research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A group of people sitting around a table&#10;&#10;Description automatically generated with low confidence" id="391" name="Google Shape;391;p55"/>
          <p:cNvPicPr preferRelativeResize="0"/>
          <p:nvPr/>
        </p:nvPicPr>
        <p:blipFill rotWithShape="1">
          <a:blip r:embed="rId3">
            <a:alphaModFix/>
          </a:blip>
          <a:srcRect b="11280" l="5525" r="1304" t="19725"/>
          <a:stretch/>
        </p:blipFill>
        <p:spPr>
          <a:xfrm>
            <a:off x="377825" y="876226"/>
            <a:ext cx="3382374" cy="3757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6"/>
          <p:cNvSpPr/>
          <p:nvPr/>
        </p:nvSpPr>
        <p:spPr>
          <a:xfrm>
            <a:off x="-1" y="444512"/>
            <a:ext cx="3250500" cy="31362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7" name="Google Shape;397;p56"/>
          <p:cNvSpPr txBox="1"/>
          <p:nvPr/>
        </p:nvSpPr>
        <p:spPr>
          <a:xfrm>
            <a:off x="4192630" y="1227492"/>
            <a:ext cx="3930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Co-producing a</a:t>
            </a:r>
            <a:endParaRPr b="1" sz="27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Theory of Ch</a:t>
            </a: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ange</a:t>
            </a:r>
            <a:endParaRPr b="1" sz="27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398" name="Google Shape;398;p56"/>
          <p:cNvSpPr/>
          <p:nvPr/>
        </p:nvSpPr>
        <p:spPr>
          <a:xfrm>
            <a:off x="4243239" y="1076451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9" name="Google Shape;399;p56"/>
          <p:cNvSpPr txBox="1"/>
          <p:nvPr/>
        </p:nvSpPr>
        <p:spPr>
          <a:xfrm>
            <a:off x="4243256" y="2278813"/>
            <a:ext cx="4547400" cy="19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Top-down:</a:t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Check you have impact goals that intersect with your research questions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Identify missing impact goals, links in causal chains or research (e.g. using Theory of Change)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Lato"/>
              <a:buChar char="●"/>
            </a:pPr>
            <a:r>
              <a:rPr lang="en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Check balance of activities across partners, themes, countries, etc.</a:t>
            </a:r>
            <a:endParaRPr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0" name="Google Shape;400;p56"/>
          <p:cNvPicPr preferRelativeResize="0"/>
          <p:nvPr/>
        </p:nvPicPr>
        <p:blipFill rotWithShape="1">
          <a:blip r:embed="rId3">
            <a:alphaModFix/>
          </a:blip>
          <a:srcRect b="0" l="8543" r="7366" t="0"/>
          <a:stretch/>
        </p:blipFill>
        <p:spPr>
          <a:xfrm>
            <a:off x="450425" y="968750"/>
            <a:ext cx="3289100" cy="339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7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6" name="Google Shape;406;p57"/>
          <p:cNvSpPr txBox="1"/>
          <p:nvPr/>
        </p:nvSpPr>
        <p:spPr>
          <a:xfrm>
            <a:off x="2423983" y="1182856"/>
            <a:ext cx="42906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Theory of </a:t>
            </a: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c</a:t>
            </a:r>
            <a:r>
              <a:rPr b="1" i="0" lang="en" sz="2700" u="none" cap="none" strike="noStrike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hange</a:t>
            </a:r>
            <a:endParaRPr b="0" i="0" sz="1100" u="none" cap="none" strike="noStrike">
              <a:solidFill>
                <a:srgbClr val="3D1F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57"/>
          <p:cNvSpPr/>
          <p:nvPr/>
        </p:nvSpPr>
        <p:spPr>
          <a:xfrm>
            <a:off x="4260642" y="997592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08" name="Google Shape;408;p57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409" name="Google Shape;409;p57"/>
          <p:cNvGraphicFramePr/>
          <p:nvPr/>
        </p:nvGraphicFramePr>
        <p:xfrm>
          <a:off x="739450" y="18686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{AA09DA70-B8E4-461D-A548-0ED9AA2A569B}</a:tableStyleId>
              </a:tblPr>
              <a:tblGrid>
                <a:gridCol w="1149825"/>
                <a:gridCol w="1149825"/>
                <a:gridCol w="1149825"/>
                <a:gridCol w="1149825"/>
                <a:gridCol w="1149825"/>
                <a:gridCol w="1149825"/>
                <a:gridCol w="1149825"/>
              </a:tblGrid>
              <a:tr h="1419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What is the problem you are trying to solve?</a:t>
                      </a:r>
                      <a:endParaRPr b="1" sz="10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Who is your key audience?</a:t>
                      </a:r>
                      <a:endParaRPr b="1" sz="10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What is the entry point to reaching your audience?</a:t>
                      </a:r>
                      <a:endParaRPr b="1" sz="10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What steps are needed to bring about change?</a:t>
                      </a:r>
                      <a:endParaRPr b="1" sz="10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What is the measurable effect of your work?</a:t>
                      </a:r>
                      <a:endParaRPr b="1" sz="10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What are the wider benefits of your work?</a:t>
                      </a:r>
                      <a:endParaRPr b="1" sz="10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rgbClr val="FFFFFF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What is the long-term change you see as your goal?</a:t>
                      </a:r>
                      <a:endParaRPr b="1" sz="1000">
                        <a:solidFill>
                          <a:srgbClr val="FFFFFF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solidFill>
                      <a:srgbClr val="000000"/>
                    </a:solidFill>
                  </a:tcPr>
                </a:tc>
              </a:tr>
              <a:tr h="7205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i="1" sz="900">
                        <a:solidFill>
                          <a:schemeClr val="accent4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i="1" sz="900">
                        <a:solidFill>
                          <a:schemeClr val="accent4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 anchor="ctr">
                    <a:lnB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818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Lato"/>
                          <a:ea typeface="Lato"/>
                          <a:cs typeface="Lato"/>
                          <a:sym typeface="Lato"/>
                        </a:rPr>
                        <a:t>Key assumptions</a:t>
                      </a:r>
                      <a:endParaRPr sz="9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Lato"/>
                          <a:ea typeface="Lato"/>
                          <a:cs typeface="Lato"/>
                          <a:sym typeface="Lato"/>
                        </a:rPr>
                        <a:t>Key assumptions</a:t>
                      </a:r>
                      <a:endParaRPr sz="9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Lato"/>
                          <a:ea typeface="Lato"/>
                          <a:cs typeface="Lato"/>
                          <a:sym typeface="Lato"/>
                        </a:rPr>
                        <a:t>Key assumptions</a:t>
                      </a:r>
                      <a:endParaRPr sz="9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Lato"/>
                          <a:ea typeface="Lato"/>
                          <a:cs typeface="Lato"/>
                          <a:sym typeface="Lato"/>
                        </a:rPr>
                        <a:t>Key assumptions</a:t>
                      </a:r>
                      <a:endParaRPr sz="9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Lato"/>
                          <a:ea typeface="Lato"/>
                          <a:cs typeface="Lato"/>
                          <a:sym typeface="Lato"/>
                        </a:rPr>
                        <a:t>Key assumptions</a:t>
                      </a:r>
                      <a:endParaRPr sz="9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Lato"/>
                          <a:ea typeface="Lato"/>
                          <a:cs typeface="Lato"/>
                          <a:sym typeface="Lato"/>
                        </a:rPr>
                        <a:t>Key assumptions</a:t>
                      </a:r>
                      <a:endParaRPr sz="9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latin typeface="Lato"/>
                          <a:ea typeface="Lato"/>
                          <a:cs typeface="Lato"/>
                          <a:sym typeface="Lato"/>
                        </a:rPr>
                        <a:t>Key assumptions</a:t>
                      </a:r>
                      <a:endParaRPr sz="9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8072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90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25" marB="91425" marR="91425" marL="91425">
                    <a:lnT cap="flat" cmpd="sng" w="9525">
                      <a:solidFill>
                        <a:srgbClr val="B2B2B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8"/>
          <p:cNvSpPr txBox="1"/>
          <p:nvPr/>
        </p:nvSpPr>
        <p:spPr>
          <a:xfrm>
            <a:off x="4169823" y="2274750"/>
            <a:ext cx="4012500" cy="10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" sz="22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Making a difference through evidence-based research impact</a:t>
            </a:r>
            <a:endParaRPr b="1" sz="22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16" name="Google Shape;416;p58"/>
          <p:cNvSpPr/>
          <p:nvPr/>
        </p:nvSpPr>
        <p:spPr>
          <a:xfrm>
            <a:off x="4229558" y="2102849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17" name="Google Shape;417;p58"/>
          <p:cNvPicPr preferRelativeResize="0"/>
          <p:nvPr/>
        </p:nvPicPr>
        <p:blipFill rotWithShape="1">
          <a:blip r:embed="rId3">
            <a:alphaModFix/>
          </a:blip>
          <a:srcRect b="6112" l="48246" r="7349" t="0"/>
          <a:stretch/>
        </p:blipFill>
        <p:spPr>
          <a:xfrm>
            <a:off x="0" y="0"/>
            <a:ext cx="36315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1F5C"/>
        </a:solidFill>
      </p:bgPr>
    </p:bg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59"/>
          <p:cNvSpPr txBox="1"/>
          <p:nvPr/>
        </p:nvSpPr>
        <p:spPr>
          <a:xfrm>
            <a:off x="629525" y="1967550"/>
            <a:ext cx="5076600" cy="1208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Elements of a </a:t>
            </a:r>
            <a:endParaRPr b="1" sz="37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Theory of Change </a:t>
            </a:r>
            <a:endParaRPr b="1" sz="37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423" name="Google Shape;423;p59"/>
          <p:cNvPicPr preferRelativeResize="0"/>
          <p:nvPr/>
        </p:nvPicPr>
        <p:blipFill rotWithShape="1">
          <a:blip r:embed="rId3">
            <a:alphaModFix/>
          </a:blip>
          <a:srcRect b="0" l="16798" r="43175" t="0"/>
          <a:stretch/>
        </p:blipFill>
        <p:spPr>
          <a:xfrm>
            <a:off x="5484128" y="0"/>
            <a:ext cx="36598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0"/>
          <p:cNvSpPr/>
          <p:nvPr/>
        </p:nvSpPr>
        <p:spPr>
          <a:xfrm>
            <a:off x="801299" y="29925"/>
            <a:ext cx="8342700" cy="4250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9" name="Google Shape;429;p60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0" name="Google Shape;430;p60"/>
          <p:cNvSpPr txBox="1"/>
          <p:nvPr/>
        </p:nvSpPr>
        <p:spPr>
          <a:xfrm>
            <a:off x="1225950" y="954525"/>
            <a:ext cx="47223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Theory of Change elements</a:t>
            </a:r>
            <a:endParaRPr b="1" i="0" sz="2400" u="none" cap="none" strike="noStrike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31" name="Google Shape;431;p60"/>
          <p:cNvSpPr/>
          <p:nvPr/>
        </p:nvSpPr>
        <p:spPr>
          <a:xfrm>
            <a:off x="1291652" y="679630"/>
            <a:ext cx="617100" cy="68700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32" name="Google Shape;432;p60"/>
          <p:cNvSpPr txBox="1"/>
          <p:nvPr/>
        </p:nvSpPr>
        <p:spPr>
          <a:xfrm>
            <a:off x="5262350" y="1855425"/>
            <a:ext cx="3543600" cy="21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Impact activities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Enabling factors  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Intermediate and long-term outcomes 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5560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2000"/>
              <a:buFont typeface="Lato"/>
              <a:buChar char="●"/>
            </a:pPr>
            <a:r>
              <a:rPr lang="en" sz="2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Overall outcomes </a:t>
            </a:r>
            <a:endParaRPr sz="2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3" name="Google Shape;433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043242"/>
            <a:ext cx="4722243" cy="3100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1"/>
          <p:cNvSpPr txBox="1"/>
          <p:nvPr/>
        </p:nvSpPr>
        <p:spPr>
          <a:xfrm>
            <a:off x="3900055" y="1065392"/>
            <a:ext cx="39303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Impact activities</a:t>
            </a:r>
            <a:endParaRPr b="1" sz="27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39" name="Google Shape;439;p61"/>
          <p:cNvSpPr/>
          <p:nvPr/>
        </p:nvSpPr>
        <p:spPr>
          <a:xfrm>
            <a:off x="3938439" y="847851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0" name="Google Shape;440;p61"/>
          <p:cNvPicPr preferRelativeResize="0"/>
          <p:nvPr/>
        </p:nvPicPr>
        <p:blipFill rotWithShape="1">
          <a:blip r:embed="rId3">
            <a:alphaModFix/>
          </a:blip>
          <a:srcRect b="0" l="674" r="57170" t="0"/>
          <a:stretch/>
        </p:blipFill>
        <p:spPr>
          <a:xfrm>
            <a:off x="0" y="0"/>
            <a:ext cx="33034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61"/>
          <p:cNvSpPr txBox="1"/>
          <p:nvPr/>
        </p:nvSpPr>
        <p:spPr>
          <a:xfrm>
            <a:off x="3938450" y="1546650"/>
            <a:ext cx="5087400" cy="26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92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Lato"/>
              <a:buChar char="●"/>
            </a:pPr>
            <a:r>
              <a:rPr lang="en" sz="19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Specific actions or interventions designed to generate impact </a:t>
            </a:r>
            <a:endParaRPr sz="1900">
              <a:solidFill>
                <a:srgbClr val="33333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Lato"/>
              <a:buChar char="●"/>
            </a:pPr>
            <a:r>
              <a:rPr i="1" lang="en" sz="19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Examples:</a:t>
            </a:r>
            <a:r>
              <a:rPr lang="en" sz="19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 workshops, meetings, school visits, etc.</a:t>
            </a:r>
            <a:endParaRPr sz="1900">
              <a:solidFill>
                <a:srgbClr val="333333"/>
              </a:solidFill>
              <a:latin typeface="Lato"/>
              <a:ea typeface="Lato"/>
              <a:cs typeface="Lato"/>
              <a:sym typeface="Lato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333333"/>
              </a:buClr>
              <a:buSzPts val="1900"/>
              <a:buFont typeface="Lato"/>
              <a:buChar char="●"/>
            </a:pPr>
            <a:r>
              <a:rPr lang="en" sz="1900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They can be categorised by project stage (e.g., pre-project co-construction, dissemination, etc.)</a:t>
            </a:r>
            <a:endParaRPr sz="1900">
              <a:solidFill>
                <a:srgbClr val="333333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2" name="Google Shape;442;p61"/>
          <p:cNvPicPr preferRelativeResize="0"/>
          <p:nvPr/>
        </p:nvPicPr>
        <p:blipFill rotWithShape="1">
          <a:blip r:embed="rId4">
            <a:alphaModFix/>
          </a:blip>
          <a:srcRect b="65359" l="0" r="51179" t="0"/>
          <a:stretch/>
        </p:blipFill>
        <p:spPr>
          <a:xfrm>
            <a:off x="4052198" y="4144775"/>
            <a:ext cx="2142725" cy="61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62"/>
          <p:cNvSpPr txBox="1"/>
          <p:nvPr/>
        </p:nvSpPr>
        <p:spPr>
          <a:xfrm>
            <a:off x="3900055" y="1370192"/>
            <a:ext cx="39303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Enabling factors</a:t>
            </a:r>
            <a:endParaRPr b="1" sz="27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48" name="Google Shape;448;p62"/>
          <p:cNvSpPr/>
          <p:nvPr/>
        </p:nvSpPr>
        <p:spPr>
          <a:xfrm>
            <a:off x="3994239" y="1228851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9" name="Google Shape;449;p62"/>
          <p:cNvPicPr preferRelativeResize="0"/>
          <p:nvPr/>
        </p:nvPicPr>
        <p:blipFill rotWithShape="1">
          <a:blip r:embed="rId3">
            <a:alphaModFix/>
          </a:blip>
          <a:srcRect b="0" l="30255" r="33601" t="0"/>
          <a:stretch/>
        </p:blipFill>
        <p:spPr>
          <a:xfrm>
            <a:off x="0" y="0"/>
            <a:ext cx="33034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2"/>
          <p:cNvSpPr txBox="1"/>
          <p:nvPr/>
        </p:nvSpPr>
        <p:spPr>
          <a:xfrm>
            <a:off x="3994250" y="1826050"/>
            <a:ext cx="4848600" cy="21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925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900"/>
              <a:buFont typeface="Lato"/>
              <a:buChar char="●"/>
            </a:pPr>
            <a:r>
              <a:rPr lang="en" sz="1900">
                <a:latin typeface="Lato"/>
                <a:ea typeface="Lato"/>
                <a:cs typeface="Lato"/>
                <a:sym typeface="Lato"/>
              </a:rPr>
              <a:t>Resources supporting the success of engagement activities/achieving outcomes</a:t>
            </a:r>
            <a:endParaRPr sz="1900">
              <a:latin typeface="Lato"/>
              <a:ea typeface="Lato"/>
              <a:cs typeface="Lato"/>
              <a:sym typeface="Lato"/>
            </a:endParaRPr>
          </a:p>
          <a:p>
            <a:pPr indent="-34925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900"/>
              <a:buFont typeface="Lato"/>
              <a:buChar char="●"/>
            </a:pPr>
            <a:r>
              <a:rPr i="1" lang="en" sz="1900">
                <a:latin typeface="Lato"/>
                <a:ea typeface="Lato"/>
                <a:cs typeface="Lato"/>
                <a:sym typeface="Lato"/>
              </a:rPr>
              <a:t>Examples</a:t>
            </a:r>
            <a:r>
              <a:rPr lang="en" sz="1900">
                <a:latin typeface="Lato"/>
                <a:ea typeface="Lato"/>
                <a:cs typeface="Lato"/>
                <a:sym typeface="Lato"/>
              </a:rPr>
              <a:t>: adequate funding, supportive policies, skilled personnel, access to technology or infrastructure</a:t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1" name="Google Shape;451;p62"/>
          <p:cNvPicPr preferRelativeResize="0"/>
          <p:nvPr/>
        </p:nvPicPr>
        <p:blipFill rotWithShape="1">
          <a:blip r:embed="rId4">
            <a:alphaModFix/>
          </a:blip>
          <a:srcRect b="35910" l="0" r="51179" t="33413"/>
          <a:stretch/>
        </p:blipFill>
        <p:spPr>
          <a:xfrm>
            <a:off x="3994250" y="3945375"/>
            <a:ext cx="2142725" cy="5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7"/>
          <p:cNvSpPr/>
          <p:nvPr/>
        </p:nvSpPr>
        <p:spPr>
          <a:xfrm>
            <a:off x="0" y="0"/>
            <a:ext cx="2557500" cy="39864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" name="Google Shape;106;p27"/>
          <p:cNvSpPr txBox="1"/>
          <p:nvPr/>
        </p:nvSpPr>
        <p:spPr>
          <a:xfrm>
            <a:off x="4350706" y="1218354"/>
            <a:ext cx="32079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" sz="27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My background</a:t>
            </a:r>
            <a:endParaRPr b="1" i="0" sz="2700" u="none" cap="none" strike="noStrike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07" name="Google Shape;107;p27"/>
          <p:cNvSpPr/>
          <p:nvPr/>
        </p:nvSpPr>
        <p:spPr>
          <a:xfrm>
            <a:off x="4433206" y="981138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" name="Google Shape;108;p27"/>
          <p:cNvSpPr txBox="1"/>
          <p:nvPr/>
        </p:nvSpPr>
        <p:spPr>
          <a:xfrm>
            <a:off x="4350706" y="1816275"/>
            <a:ext cx="45960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Presenter’s background</a:t>
            </a:r>
            <a:endParaRPr b="0" i="0" sz="17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3"/>
          <p:cNvSpPr txBox="1"/>
          <p:nvPr/>
        </p:nvSpPr>
        <p:spPr>
          <a:xfrm>
            <a:off x="3900055" y="1141592"/>
            <a:ext cx="3930300" cy="9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Intermediate and long-term outcomes</a:t>
            </a:r>
            <a:endParaRPr b="1" sz="27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57" name="Google Shape;457;p63"/>
          <p:cNvSpPr/>
          <p:nvPr/>
        </p:nvSpPr>
        <p:spPr>
          <a:xfrm>
            <a:off x="3994239" y="924051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8" name="Google Shape;458;p63"/>
          <p:cNvPicPr preferRelativeResize="0"/>
          <p:nvPr/>
        </p:nvPicPr>
        <p:blipFill rotWithShape="1">
          <a:blip r:embed="rId3">
            <a:alphaModFix/>
          </a:blip>
          <a:srcRect b="0" l="30255" r="33601" t="0"/>
          <a:stretch/>
        </p:blipFill>
        <p:spPr>
          <a:xfrm>
            <a:off x="0" y="0"/>
            <a:ext cx="330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3"/>
          <p:cNvPicPr preferRelativeResize="0"/>
          <p:nvPr/>
        </p:nvPicPr>
        <p:blipFill rotWithShape="1">
          <a:blip r:embed="rId4">
            <a:alphaModFix/>
          </a:blip>
          <a:srcRect b="0" l="21202" r="35982" t="0"/>
          <a:stretch/>
        </p:blipFill>
        <p:spPr>
          <a:xfrm>
            <a:off x="0" y="0"/>
            <a:ext cx="33035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63"/>
          <p:cNvSpPr txBox="1"/>
          <p:nvPr/>
        </p:nvSpPr>
        <p:spPr>
          <a:xfrm>
            <a:off x="3613250" y="2041900"/>
            <a:ext cx="52146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Changes/results as a direct consequence of engagement activities and enabling factors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Clear interim progress toward achieving ultimate goals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Lato"/>
              <a:buChar char="●"/>
            </a:pPr>
            <a:r>
              <a:rPr i="1" lang="en" sz="1800">
                <a:latin typeface="Lato"/>
                <a:ea typeface="Lato"/>
                <a:cs typeface="Lato"/>
                <a:sym typeface="Lato"/>
              </a:rPr>
              <a:t>Examples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: increased awareness, improved skills, enhanced relationships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1" name="Google Shape;461;p63"/>
          <p:cNvPicPr preferRelativeResize="0"/>
          <p:nvPr/>
        </p:nvPicPr>
        <p:blipFill rotWithShape="1">
          <a:blip r:embed="rId5">
            <a:alphaModFix/>
          </a:blip>
          <a:srcRect b="0" l="0" r="51143" t="66551"/>
          <a:stretch/>
        </p:blipFill>
        <p:spPr>
          <a:xfrm>
            <a:off x="4159400" y="4156000"/>
            <a:ext cx="2068225" cy="5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63"/>
          <p:cNvPicPr preferRelativeResize="0"/>
          <p:nvPr/>
        </p:nvPicPr>
        <p:blipFill rotWithShape="1">
          <a:blip r:embed="rId5">
            <a:alphaModFix/>
          </a:blip>
          <a:srcRect b="66551" l="49330" r="1812" t="0"/>
          <a:stretch/>
        </p:blipFill>
        <p:spPr>
          <a:xfrm>
            <a:off x="6366700" y="4156000"/>
            <a:ext cx="2068225" cy="5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64"/>
          <p:cNvSpPr txBox="1"/>
          <p:nvPr/>
        </p:nvSpPr>
        <p:spPr>
          <a:xfrm>
            <a:off x="3900055" y="1293992"/>
            <a:ext cx="39303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Overall outcomes</a:t>
            </a:r>
            <a:endParaRPr b="1" sz="27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68" name="Google Shape;468;p64"/>
          <p:cNvSpPr/>
          <p:nvPr/>
        </p:nvSpPr>
        <p:spPr>
          <a:xfrm>
            <a:off x="3994239" y="1152651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9" name="Google Shape;469;p64"/>
          <p:cNvPicPr preferRelativeResize="0"/>
          <p:nvPr/>
        </p:nvPicPr>
        <p:blipFill rotWithShape="1">
          <a:blip r:embed="rId3">
            <a:alphaModFix/>
          </a:blip>
          <a:srcRect b="0" l="30255" r="33601" t="0"/>
          <a:stretch/>
        </p:blipFill>
        <p:spPr>
          <a:xfrm>
            <a:off x="0" y="0"/>
            <a:ext cx="3303499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64"/>
          <p:cNvPicPr preferRelativeResize="0"/>
          <p:nvPr/>
        </p:nvPicPr>
        <p:blipFill rotWithShape="1">
          <a:blip r:embed="rId4">
            <a:alphaModFix/>
          </a:blip>
          <a:srcRect b="0" l="21202" r="35982" t="0"/>
          <a:stretch/>
        </p:blipFill>
        <p:spPr>
          <a:xfrm>
            <a:off x="0" y="0"/>
            <a:ext cx="33035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64"/>
          <p:cNvSpPr txBox="1"/>
          <p:nvPr/>
        </p:nvSpPr>
        <p:spPr>
          <a:xfrm>
            <a:off x="3918050" y="1927650"/>
            <a:ext cx="51483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3429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Ultimate changes or impacts that the theory of change aims to achieve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Lato"/>
              <a:buChar char="●"/>
            </a:pPr>
            <a:r>
              <a:rPr lang="en" sz="1800">
                <a:latin typeface="Lato"/>
                <a:ea typeface="Lato"/>
                <a:cs typeface="Lato"/>
                <a:sym typeface="Lato"/>
              </a:rPr>
              <a:t>Reflect the broader objectives </a:t>
            </a:r>
            <a:endParaRPr sz="1800">
              <a:latin typeface="Lato"/>
              <a:ea typeface="Lato"/>
              <a:cs typeface="Lato"/>
              <a:sym typeface="Lato"/>
            </a:endParaRPr>
          </a:p>
          <a:p>
            <a:pPr indent="-34290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SzPts val="1800"/>
              <a:buFont typeface="Lato"/>
              <a:buChar char="●"/>
            </a:pPr>
            <a:r>
              <a:rPr i="1" lang="en" sz="1800">
                <a:latin typeface="Lato"/>
                <a:ea typeface="Lato"/>
                <a:cs typeface="Lato"/>
                <a:sym typeface="Lato"/>
              </a:rPr>
              <a:t>Examples</a:t>
            </a:r>
            <a:r>
              <a:rPr lang="en" sz="1800">
                <a:latin typeface="Lato"/>
                <a:ea typeface="Lato"/>
                <a:cs typeface="Lato"/>
                <a:sym typeface="Lato"/>
              </a:rPr>
              <a:t>: improved community well-being, increased social cohesion, or sustainable policy impact on society</a:t>
            </a: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2" name="Google Shape;472;p64"/>
          <p:cNvPicPr preferRelativeResize="0"/>
          <p:nvPr/>
        </p:nvPicPr>
        <p:blipFill rotWithShape="1">
          <a:blip r:embed="rId5">
            <a:alphaModFix/>
          </a:blip>
          <a:srcRect b="33274" l="48856" r="2286" t="33277"/>
          <a:stretch/>
        </p:blipFill>
        <p:spPr>
          <a:xfrm>
            <a:off x="4129750" y="4092550"/>
            <a:ext cx="2068225" cy="5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65"/>
          <p:cNvSpPr/>
          <p:nvPr/>
        </p:nvSpPr>
        <p:spPr>
          <a:xfrm>
            <a:off x="5268224" y="24394"/>
            <a:ext cx="3193200" cy="32718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8" name="Google Shape;478;p65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79" name="Google Shape;479;p65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0" name="Google Shape;480;p65"/>
          <p:cNvSpPr txBox="1"/>
          <p:nvPr/>
        </p:nvSpPr>
        <p:spPr>
          <a:xfrm>
            <a:off x="903000" y="1922850"/>
            <a:ext cx="4365300" cy="29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22250" lvl="0" marL="2159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•"/>
            </a:pPr>
            <a:r>
              <a:rPr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Investigated, showcased and explained how CREW projects developed impact</a:t>
            </a:r>
            <a:endParaRPr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2250" lvl="0" marL="215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•"/>
            </a:pPr>
            <a:r>
              <a:rPr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Created 'theory of change' diagrams to visually encapsulate the impact process</a:t>
            </a:r>
            <a:endParaRPr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2250" lvl="0" marL="215900" marR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•"/>
            </a:pPr>
            <a:r>
              <a:rPr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Analysed the data from interviews and participatory workshops</a:t>
            </a:r>
            <a:endParaRPr i="0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222250" lvl="0" marL="215900" marR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Lato"/>
              <a:buChar char="•"/>
            </a:pPr>
            <a:r>
              <a:rPr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Created categories for </a:t>
            </a:r>
            <a:r>
              <a:rPr i="1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impact activities</a:t>
            </a:r>
            <a:r>
              <a:rPr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i="1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enabling factors</a:t>
            </a:r>
            <a:r>
              <a:rPr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i="1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intermediate outcomes</a:t>
            </a:r>
            <a:r>
              <a:rPr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i="1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actual benefits</a:t>
            </a:r>
            <a:endParaRPr i="1" sz="16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A body of water with waves&#10;&#10;Description automatically generated with medium confidence" id="481" name="Google Shape;481;p65"/>
          <p:cNvPicPr preferRelativeResize="0"/>
          <p:nvPr/>
        </p:nvPicPr>
        <p:blipFill rotWithShape="1">
          <a:blip r:embed="rId3">
            <a:alphaModFix/>
          </a:blip>
          <a:srcRect b="20223" l="48376" r="11983" t="12409"/>
          <a:stretch/>
        </p:blipFill>
        <p:spPr>
          <a:xfrm>
            <a:off x="5915156" y="1484376"/>
            <a:ext cx="3228975" cy="3659128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65"/>
          <p:cNvSpPr txBox="1"/>
          <p:nvPr/>
        </p:nvSpPr>
        <p:spPr>
          <a:xfrm>
            <a:off x="825500" y="826950"/>
            <a:ext cx="37056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24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EXAMPLE</a:t>
            </a:r>
            <a:endParaRPr b="1" sz="24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lang="en" sz="18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Center of Expertise for Waters (CREW) Impact Review</a:t>
            </a:r>
            <a:endParaRPr b="1" sz="18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483" name="Google Shape;483;p65"/>
          <p:cNvSpPr/>
          <p:nvPr/>
        </p:nvSpPr>
        <p:spPr>
          <a:xfrm>
            <a:off x="903002" y="631599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8" name="Google Shape;48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9414" y="0"/>
            <a:ext cx="727477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6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0" name="Google Shape;49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-436437" y="2904062"/>
            <a:ext cx="2326075" cy="72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1F5C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7"/>
          <p:cNvSpPr txBox="1"/>
          <p:nvPr/>
        </p:nvSpPr>
        <p:spPr>
          <a:xfrm>
            <a:off x="537550" y="2033250"/>
            <a:ext cx="50766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Developing the </a:t>
            </a:r>
            <a:r>
              <a:rPr b="1" lang="en" sz="3600">
                <a:solidFill>
                  <a:schemeClr val="lt1"/>
                </a:solidFill>
                <a:highlight>
                  <a:srgbClr val="FFFF00"/>
                </a:highlight>
                <a:latin typeface="Lato Black"/>
                <a:ea typeface="Lato Black"/>
                <a:cs typeface="Lato Black"/>
                <a:sym typeface="Lato Black"/>
              </a:rPr>
              <a:t>[programme]</a:t>
            </a:r>
            <a:endParaRPr b="1" sz="3600">
              <a:solidFill>
                <a:schemeClr val="lt1"/>
              </a:solidFill>
              <a:highlight>
                <a:srgbClr val="FFFF00"/>
              </a:highlight>
              <a:latin typeface="Lato Black"/>
              <a:ea typeface="Lato Black"/>
              <a:cs typeface="Lato Black"/>
              <a:sym typeface="Lato Black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Theory of Change </a:t>
            </a:r>
            <a:endParaRPr b="1" sz="36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496" name="Google Shape;496;p67"/>
          <p:cNvPicPr preferRelativeResize="0"/>
          <p:nvPr/>
        </p:nvPicPr>
        <p:blipFill rotWithShape="1">
          <a:blip r:embed="rId3">
            <a:alphaModFix/>
          </a:blip>
          <a:srcRect b="0" l="16798" r="43175" t="0"/>
          <a:stretch/>
        </p:blipFill>
        <p:spPr>
          <a:xfrm>
            <a:off x="5484128" y="0"/>
            <a:ext cx="36598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8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3" name="Google Shape;503;p68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04" name="Google Shape;504;p68"/>
          <p:cNvSpPr txBox="1"/>
          <p:nvPr/>
        </p:nvSpPr>
        <p:spPr>
          <a:xfrm>
            <a:off x="1914053" y="2203600"/>
            <a:ext cx="55050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3D1F5C"/>
                </a:solidFill>
                <a:highlight>
                  <a:schemeClr val="accent6"/>
                </a:highlight>
                <a:latin typeface="Lato Black"/>
                <a:ea typeface="Lato Black"/>
                <a:cs typeface="Lato Black"/>
                <a:sym typeface="Lato Black"/>
              </a:rPr>
              <a:t>[</a:t>
            </a:r>
            <a:r>
              <a:rPr lang="en" sz="1700">
                <a:solidFill>
                  <a:srgbClr val="3D1F5C"/>
                </a:solidFill>
                <a:highlight>
                  <a:schemeClr val="accent6"/>
                </a:highlight>
                <a:latin typeface="Lato Black"/>
                <a:ea typeface="Lato Black"/>
                <a:cs typeface="Lato Black"/>
                <a:sym typeface="Lato Black"/>
              </a:rPr>
              <a:t>Theory</a:t>
            </a:r>
            <a:r>
              <a:rPr lang="en" sz="1700">
                <a:solidFill>
                  <a:srgbClr val="3D1F5C"/>
                </a:solidFill>
                <a:highlight>
                  <a:schemeClr val="accent6"/>
                </a:highlight>
                <a:latin typeface="Lato Black"/>
                <a:ea typeface="Lato Black"/>
                <a:cs typeface="Lato Black"/>
                <a:sym typeface="Lato Black"/>
              </a:rPr>
              <a:t> of change diagram]</a:t>
            </a:r>
            <a:endParaRPr sz="700">
              <a:highlight>
                <a:schemeClr val="accent6"/>
              </a:highlight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9"/>
          <p:cNvSpPr txBox="1"/>
          <p:nvPr/>
        </p:nvSpPr>
        <p:spPr>
          <a:xfrm>
            <a:off x="4749575" y="1909825"/>
            <a:ext cx="3501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rPr>
              <a:t>Discussion</a:t>
            </a:r>
            <a:endParaRPr sz="26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1" name="Google Shape;511;p69"/>
          <p:cNvSpPr/>
          <p:nvPr/>
        </p:nvSpPr>
        <p:spPr>
          <a:xfrm>
            <a:off x="4749570" y="1692113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2" name="Google Shape;512;p69"/>
          <p:cNvSpPr/>
          <p:nvPr/>
        </p:nvSpPr>
        <p:spPr>
          <a:xfrm>
            <a:off x="0" y="701575"/>
            <a:ext cx="3705000" cy="33012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3" name="Google Shape;51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100" y="1567850"/>
            <a:ext cx="4019373" cy="2638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0"/>
          <p:cNvSpPr/>
          <p:nvPr/>
        </p:nvSpPr>
        <p:spPr>
          <a:xfrm>
            <a:off x="6515100" y="1843088"/>
            <a:ext cx="2628900" cy="18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0" name="Google Shape;520;p70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1" name="Google Shape;521;p70"/>
          <p:cNvSpPr txBox="1"/>
          <p:nvPr/>
        </p:nvSpPr>
        <p:spPr>
          <a:xfrm>
            <a:off x="970245" y="1745108"/>
            <a:ext cx="3212400" cy="4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Next steps</a:t>
            </a:r>
            <a:endParaRPr b="1" sz="2400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22" name="Google Shape;522;p70"/>
          <p:cNvSpPr/>
          <p:nvPr/>
        </p:nvSpPr>
        <p:spPr>
          <a:xfrm>
            <a:off x="1031688" y="1461015"/>
            <a:ext cx="823200" cy="1119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3" name="Google Shape;523;p70"/>
          <p:cNvSpPr txBox="1"/>
          <p:nvPr/>
        </p:nvSpPr>
        <p:spPr>
          <a:xfrm>
            <a:off x="934475" y="2429775"/>
            <a:ext cx="40968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-273050" lvl="0" marL="342900" marR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700"/>
              <a:buFont typeface="Lato"/>
              <a:buChar char="●"/>
            </a:pP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Content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4" name="Google Shape;524;p70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5" name="Google Shape;525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3726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1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1" name="Google Shape;531;p71"/>
          <p:cNvSpPr txBox="1"/>
          <p:nvPr/>
        </p:nvSpPr>
        <p:spPr>
          <a:xfrm>
            <a:off x="623051" y="1636350"/>
            <a:ext cx="33954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1" lang="en" sz="33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THANK YO</a:t>
            </a:r>
            <a:r>
              <a:rPr b="1" i="0" lang="en" sz="3300" u="none" cap="none" strike="noStrike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U</a:t>
            </a:r>
            <a:endParaRPr b="1" i="0" sz="3300" u="none" cap="none" strike="noStrike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532" name="Google Shape;532;p71"/>
          <p:cNvSpPr/>
          <p:nvPr/>
        </p:nvSpPr>
        <p:spPr>
          <a:xfrm>
            <a:off x="696888" y="1340621"/>
            <a:ext cx="823200" cy="1119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3" name="Google Shape;533;p71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descr="A group of people sitting around a table&#10;&#10;Description automatically generated with low confidence" id="534" name="Google Shape;534;p71"/>
          <p:cNvPicPr preferRelativeResize="0"/>
          <p:nvPr/>
        </p:nvPicPr>
        <p:blipFill rotWithShape="1">
          <a:blip r:embed="rId3">
            <a:alphaModFix/>
          </a:blip>
          <a:srcRect b="12608" l="0" r="0" t="15835"/>
          <a:stretch/>
        </p:blipFill>
        <p:spPr>
          <a:xfrm>
            <a:off x="4352130" y="0"/>
            <a:ext cx="4791871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71"/>
          <p:cNvSpPr txBox="1"/>
          <p:nvPr/>
        </p:nvSpPr>
        <p:spPr>
          <a:xfrm>
            <a:off x="623050" y="2487550"/>
            <a:ext cx="3637200" cy="3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Presented by</a:t>
            </a:r>
            <a:endParaRPr b="1" i="0" sz="1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D1F5C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8"/>
          <p:cNvSpPr txBox="1"/>
          <p:nvPr/>
        </p:nvSpPr>
        <p:spPr>
          <a:xfrm>
            <a:off x="708350" y="1875575"/>
            <a:ext cx="38046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A pathway to evidence-based practice</a:t>
            </a:r>
            <a:endParaRPr b="1" sz="3700">
              <a:solidFill>
                <a:schemeClr val="lt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114" name="Google Shape;114;p28"/>
          <p:cNvPicPr preferRelativeResize="0"/>
          <p:nvPr/>
        </p:nvPicPr>
        <p:blipFill rotWithShape="1">
          <a:blip r:embed="rId3">
            <a:alphaModFix/>
          </a:blip>
          <a:srcRect b="0" l="16798" r="43175" t="0"/>
          <a:stretch/>
        </p:blipFill>
        <p:spPr>
          <a:xfrm>
            <a:off x="5484128" y="0"/>
            <a:ext cx="36598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9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0" name="Google Shape;120;p29"/>
          <p:cNvSpPr txBox="1"/>
          <p:nvPr/>
        </p:nvSpPr>
        <p:spPr>
          <a:xfrm>
            <a:off x="2698796" y="787041"/>
            <a:ext cx="37464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rPr>
              <a:t>Project stages</a:t>
            </a:r>
            <a:endParaRPr b="1" sz="2700">
              <a:solidFill>
                <a:schemeClr val="dk1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21" name="Google Shape;121;p29"/>
          <p:cNvSpPr/>
          <p:nvPr/>
        </p:nvSpPr>
        <p:spPr>
          <a:xfrm>
            <a:off x="4260641" y="604162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2" name="Google Shape;122;p29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23" name="Google Shape;123;p29"/>
          <p:cNvCxnSpPr/>
          <p:nvPr/>
        </p:nvCxnSpPr>
        <p:spPr>
          <a:xfrm>
            <a:off x="6005756" y="3668122"/>
            <a:ext cx="570302" cy="0"/>
          </a:xfrm>
          <a:prstGeom prst="straightConnector1">
            <a:avLst/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4" name="Google Shape;124;p29"/>
          <p:cNvSpPr txBox="1"/>
          <p:nvPr/>
        </p:nvSpPr>
        <p:spPr>
          <a:xfrm>
            <a:off x="6638558" y="1313291"/>
            <a:ext cx="1829669" cy="135667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Lato Black"/>
                <a:ea typeface="Lato Black"/>
                <a:cs typeface="Lato Black"/>
                <a:sym typeface="Lato Black"/>
              </a:rPr>
              <a:t>Stage 3</a:t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latin typeface="Lato"/>
                <a:ea typeface="Lato"/>
                <a:cs typeface="Lato"/>
                <a:sym typeface="Lato"/>
              </a:rPr>
              <a:t>Standardised research and impact evaluation solutions</a:t>
            </a:r>
            <a:endParaRPr b="1" sz="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" name="Google Shape;125;p29"/>
          <p:cNvSpPr/>
          <p:nvPr/>
        </p:nvSpPr>
        <p:spPr>
          <a:xfrm>
            <a:off x="6383999" y="3569741"/>
            <a:ext cx="194608" cy="194314"/>
          </a:xfrm>
          <a:prstGeom prst="ellipse">
            <a:avLst/>
          </a:prstGeom>
          <a:solidFill>
            <a:srgbClr val="9325A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26" name="Google Shape;126;p29"/>
          <p:cNvGrpSpPr/>
          <p:nvPr/>
        </p:nvGrpSpPr>
        <p:grpSpPr>
          <a:xfrm>
            <a:off x="712626" y="2211887"/>
            <a:ext cx="2934535" cy="1356672"/>
            <a:chOff x="636321" y="1844098"/>
            <a:chExt cx="2994729" cy="1384500"/>
          </a:xfrm>
        </p:grpSpPr>
        <p:sp>
          <p:nvSpPr>
            <p:cNvPr id="127" name="Google Shape;127;p29"/>
            <p:cNvSpPr txBox="1"/>
            <p:nvPr/>
          </p:nvSpPr>
          <p:spPr>
            <a:xfrm>
              <a:off x="636321" y="1844098"/>
              <a:ext cx="18672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Lato Black"/>
                  <a:ea typeface="Lato Black"/>
                  <a:cs typeface="Lato Black"/>
                  <a:sym typeface="Lato Black"/>
                </a:rPr>
                <a:t>Stage 2</a:t>
              </a:r>
              <a:endParaRPr sz="1600">
                <a:latin typeface="Lato Black"/>
                <a:ea typeface="Lato Black"/>
                <a:cs typeface="Lato Black"/>
                <a:sym typeface="Lato Black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latin typeface="Lato"/>
                  <a:ea typeface="Lato"/>
                  <a:cs typeface="Lato"/>
                  <a:sym typeface="Lato"/>
                </a:rPr>
                <a:t>Evaluation framework / Roadmap for impact evaluation</a:t>
              </a:r>
              <a:endParaRPr b="1" sz="12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128" name="Google Shape;128;p29"/>
            <p:cNvCxnSpPr/>
            <p:nvPr/>
          </p:nvCxnSpPr>
          <p:spPr>
            <a:xfrm rot="10800000">
              <a:off x="2587350" y="2536350"/>
              <a:ext cx="1043700" cy="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29" name="Google Shape;129;p29"/>
            <p:cNvSpPr/>
            <p:nvPr/>
          </p:nvSpPr>
          <p:spPr>
            <a:xfrm>
              <a:off x="2523501" y="2431050"/>
              <a:ext cx="198600" cy="198300"/>
            </a:xfrm>
            <a:prstGeom prst="ellipse">
              <a:avLst/>
            </a:prstGeom>
            <a:solidFill>
              <a:srgbClr val="771E8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9"/>
            <p:cNvSpPr txBox="1"/>
            <p:nvPr/>
          </p:nvSpPr>
          <p:spPr>
            <a:xfrm>
              <a:off x="2498491" y="2373759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2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31" name="Google Shape;131;p29"/>
          <p:cNvGrpSpPr/>
          <p:nvPr/>
        </p:nvGrpSpPr>
        <p:grpSpPr>
          <a:xfrm>
            <a:off x="2847123" y="1532838"/>
            <a:ext cx="3444163" cy="3186638"/>
            <a:chOff x="2991269" y="1153325"/>
            <a:chExt cx="3514811" cy="3252003"/>
          </a:xfrm>
        </p:grpSpPr>
        <p:sp>
          <p:nvSpPr>
            <p:cNvPr id="132" name="Google Shape;132;p29"/>
            <p:cNvSpPr/>
            <p:nvPr/>
          </p:nvSpPr>
          <p:spPr>
            <a:xfrm>
              <a:off x="3477586" y="2585458"/>
              <a:ext cx="2541910" cy="950456"/>
            </a:xfrm>
            <a:custGeom>
              <a:rect b="b" l="l" r="r" t="t"/>
              <a:pathLst>
                <a:path extrusionOk="0" h="43529" w="126826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33" name="Google Shape;133;p29"/>
            <p:cNvSpPr/>
            <p:nvPr/>
          </p:nvSpPr>
          <p:spPr>
            <a:xfrm>
              <a:off x="2991269" y="3020977"/>
              <a:ext cx="1758228" cy="1384350"/>
            </a:xfrm>
            <a:custGeom>
              <a:rect b="b" l="l" r="r" t="t"/>
              <a:pathLst>
                <a:path extrusionOk="0" h="63817" w="87725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561561"/>
            </a:solidFill>
            <a:ln>
              <a:noFill/>
            </a:ln>
          </p:spPr>
        </p:sp>
        <p:sp>
          <p:nvSpPr>
            <p:cNvPr id="134" name="Google Shape;134;p29"/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rect b="b" l="l" r="r" t="t"/>
              <a:pathLst>
                <a:path extrusionOk="0" h="63817" w="87725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9325A5"/>
            </a:solidFill>
            <a:ln>
              <a:noFill/>
            </a:ln>
          </p:spPr>
        </p:sp>
        <p:sp>
          <p:nvSpPr>
            <p:cNvPr id="135" name="Google Shape;135;p29"/>
            <p:cNvSpPr/>
            <p:nvPr/>
          </p:nvSpPr>
          <p:spPr>
            <a:xfrm>
              <a:off x="3969199" y="2001324"/>
              <a:ext cx="1565850" cy="585863"/>
            </a:xfrm>
            <a:custGeom>
              <a:rect b="b" l="l" r="r" t="t"/>
              <a:pathLst>
                <a:path extrusionOk="0" h="8150" w="24053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</p:sp>
        <p:sp>
          <p:nvSpPr>
            <p:cNvPr id="136" name="Google Shape;136;p29"/>
            <p:cNvSpPr/>
            <p:nvPr/>
          </p:nvSpPr>
          <p:spPr>
            <a:xfrm>
              <a:off x="3563255" y="2275837"/>
              <a:ext cx="1189300" cy="1015326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561561"/>
            </a:solidFill>
            <a:ln>
              <a:noFill/>
            </a:ln>
          </p:spPr>
        </p:sp>
        <p:sp>
          <p:nvSpPr>
            <p:cNvPr id="137" name="Google Shape;137;p29"/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rect b="b" l="l" r="r" t="t"/>
              <a:pathLst>
                <a:path extrusionOk="0" h="14114" w="18238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771E86"/>
            </a:solidFill>
            <a:ln>
              <a:noFill/>
            </a:ln>
          </p:spPr>
        </p:sp>
        <p:sp>
          <p:nvSpPr>
            <p:cNvPr id="138" name="Google Shape;138;p29"/>
            <p:cNvSpPr/>
            <p:nvPr/>
          </p:nvSpPr>
          <p:spPr>
            <a:xfrm>
              <a:off x="4059061" y="1153325"/>
              <a:ext cx="693508" cy="1201140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561561"/>
            </a:solidFill>
            <a:ln>
              <a:noFill/>
            </a:ln>
          </p:spPr>
        </p:sp>
        <p:sp>
          <p:nvSpPr>
            <p:cNvPr id="139" name="Google Shape;139;p29"/>
            <p:cNvSpPr/>
            <p:nvPr/>
          </p:nvSpPr>
          <p:spPr>
            <a:xfrm flipH="1">
              <a:off x="4749350" y="1153325"/>
              <a:ext cx="693508" cy="1201140"/>
            </a:xfrm>
            <a:custGeom>
              <a:rect b="b" l="l" r="r" t="t"/>
              <a:pathLst>
                <a:path extrusionOk="0" h="16697" w="10635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701C7F"/>
            </a:solidFill>
            <a:ln>
              <a:noFill/>
            </a:ln>
          </p:spPr>
        </p:sp>
      </p:grpSp>
      <p:sp>
        <p:nvSpPr>
          <p:cNvPr id="140" name="Google Shape;140;p29"/>
          <p:cNvSpPr txBox="1"/>
          <p:nvPr/>
        </p:nvSpPr>
        <p:spPr>
          <a:xfrm>
            <a:off x="6352700" y="1869425"/>
            <a:ext cx="2613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41" name="Google Shape;141;p29"/>
          <p:cNvGrpSpPr/>
          <p:nvPr/>
        </p:nvGrpSpPr>
        <p:grpSpPr>
          <a:xfrm>
            <a:off x="4898543" y="1920045"/>
            <a:ext cx="3569684" cy="2420992"/>
            <a:chOff x="4908100" y="1493307"/>
            <a:chExt cx="3642907" cy="2470652"/>
          </a:xfrm>
        </p:grpSpPr>
        <p:cxnSp>
          <p:nvCxnSpPr>
            <p:cNvPr id="142" name="Google Shape;142;p29"/>
            <p:cNvCxnSpPr/>
            <p:nvPr/>
          </p:nvCxnSpPr>
          <p:spPr>
            <a:xfrm>
              <a:off x="4908100" y="1593250"/>
              <a:ext cx="1715100" cy="0"/>
            </a:xfrm>
            <a:prstGeom prst="straightConnector1">
              <a:avLst/>
            </a:prstGeom>
            <a:noFill/>
            <a:ln cap="flat" cmpd="sng" w="9525">
              <a:solidFill>
                <a:srgbClr val="C2C2C2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43" name="Google Shape;143;p29"/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701C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4" name="Google Shape;144;p29"/>
            <p:cNvSpPr txBox="1"/>
            <p:nvPr/>
          </p:nvSpPr>
          <p:spPr>
            <a:xfrm>
              <a:off x="6403369" y="3115252"/>
              <a:ext cx="247500" cy="31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1</a:t>
              </a:r>
              <a:endParaRPr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5" name="Google Shape;145;p29"/>
            <p:cNvSpPr txBox="1"/>
            <p:nvPr/>
          </p:nvSpPr>
          <p:spPr>
            <a:xfrm>
              <a:off x="6683807" y="2579459"/>
              <a:ext cx="1867200" cy="138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latin typeface="Lato Black"/>
                  <a:ea typeface="Lato Black"/>
                  <a:cs typeface="Lato Black"/>
                  <a:sym typeface="Lato Black"/>
                </a:rPr>
                <a:t>Stage 1 - </a:t>
              </a:r>
              <a:r>
                <a:rPr lang="en" sz="1600" u="sng">
                  <a:latin typeface="Lato Black"/>
                  <a:ea typeface="Lato Black"/>
                  <a:cs typeface="Lato Black"/>
                  <a:sym typeface="Lato Black"/>
                </a:rPr>
                <a:t>Current</a:t>
              </a:r>
              <a:endParaRPr b="1" sz="1200" u="sng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1200"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>
                  <a:latin typeface="Lato"/>
                  <a:ea typeface="Lato"/>
                  <a:cs typeface="Lato"/>
                  <a:sym typeface="Lato"/>
                </a:rPr>
                <a:t>Strategic impact review and ToC</a:t>
              </a:r>
              <a:endParaRPr b="1" sz="800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46" name="Google Shape;146;p29"/>
          <p:cNvSpPr txBox="1"/>
          <p:nvPr/>
        </p:nvSpPr>
        <p:spPr>
          <a:xfrm>
            <a:off x="6362151" y="1869425"/>
            <a:ext cx="261300" cy="30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0"/>
          <p:cNvSpPr/>
          <p:nvPr/>
        </p:nvSpPr>
        <p:spPr>
          <a:xfrm>
            <a:off x="5669100" y="391675"/>
            <a:ext cx="3474900" cy="33153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" name="Google Shape;152;p30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" name="Google Shape;153;p30"/>
          <p:cNvSpPr txBox="1"/>
          <p:nvPr/>
        </p:nvSpPr>
        <p:spPr>
          <a:xfrm>
            <a:off x="837325" y="1398400"/>
            <a:ext cx="41340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" sz="21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Stage 1: Strategic impact review</a:t>
            </a:r>
            <a:endParaRPr b="1" i="0" sz="2100" u="none" cap="none" strike="noStrike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54" name="Google Shape;154;p30"/>
          <p:cNvSpPr/>
          <p:nvPr/>
        </p:nvSpPr>
        <p:spPr>
          <a:xfrm>
            <a:off x="903002" y="1215699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" name="Google Shape;155;p30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6" name="Google Shape;156;p30"/>
          <p:cNvSpPr txBox="1"/>
          <p:nvPr/>
        </p:nvSpPr>
        <p:spPr>
          <a:xfrm>
            <a:off x="880400" y="1855375"/>
            <a:ext cx="4046400" cy="2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Focus of this stage:</a:t>
            </a:r>
            <a:endParaRPr b="1"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Review how </a:t>
            </a:r>
            <a:r>
              <a:rPr lang="en" sz="1500">
                <a:solidFill>
                  <a:schemeClr val="dk1"/>
                </a:solidFill>
                <a:highlight>
                  <a:schemeClr val="accent6"/>
                </a:highlight>
                <a:latin typeface="Lato"/>
                <a:ea typeface="Lato"/>
                <a:cs typeface="Lato"/>
                <a:sym typeface="Lato"/>
              </a:rPr>
              <a:t>[programme]</a:t>
            </a: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activities </a:t>
            </a:r>
            <a:r>
              <a:rPr lang="en" sz="1500">
                <a:solidFill>
                  <a:schemeClr val="dk1"/>
                </a:solidFill>
                <a:highlight>
                  <a:srgbClr val="FFFF00"/>
                </a:highlight>
                <a:latin typeface="Lato"/>
                <a:ea typeface="Lato"/>
                <a:cs typeface="Lato"/>
                <a:sym typeface="Lato"/>
              </a:rPr>
              <a:t>[objectives] </a:t>
            </a:r>
            <a:endParaRPr sz="1500">
              <a:solidFill>
                <a:schemeClr val="dk1"/>
              </a:solidFill>
              <a:highlight>
                <a:srgbClr val="FFFF00"/>
              </a:highlight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Assess evidence and supporting research and theory to clarify pathways to impact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Highlight examples and evidence of programme impacts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500"/>
              <a:buFont typeface="Lato"/>
              <a:buChar char="●"/>
            </a:pPr>
            <a:r>
              <a:rPr lang="en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Recommend ways to enhance programme impact</a:t>
            </a:r>
            <a:endParaRPr sz="15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/>
          <p:nvPr/>
        </p:nvSpPr>
        <p:spPr>
          <a:xfrm>
            <a:off x="5741700" y="936150"/>
            <a:ext cx="3402300" cy="32712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" name="Google Shape;162;p31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" name="Google Shape;163;p31"/>
          <p:cNvSpPr txBox="1"/>
          <p:nvPr/>
        </p:nvSpPr>
        <p:spPr>
          <a:xfrm>
            <a:off x="747999" y="1196738"/>
            <a:ext cx="4052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" sz="21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Stage 1: Strategic impact review</a:t>
            </a:r>
            <a:endParaRPr b="1" i="0" sz="2100" u="none" cap="none" strike="noStrike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64" name="Google Shape;164;p31"/>
          <p:cNvSpPr/>
          <p:nvPr/>
        </p:nvSpPr>
        <p:spPr>
          <a:xfrm>
            <a:off x="826802" y="1011299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" name="Google Shape;165;p31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" name="Google Shape;166;p31"/>
          <p:cNvSpPr txBox="1"/>
          <p:nvPr/>
        </p:nvSpPr>
        <p:spPr>
          <a:xfrm>
            <a:off x="748000" y="1705900"/>
            <a:ext cx="4448100" cy="28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Research design:</a:t>
            </a:r>
            <a:endParaRPr b="1"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Complementary mixed methods approach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Quantitative: questionnaires with programme staff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Qualitative: questionnaires, interviews and participatory workshops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Char char="●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Data collection steps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Review of existing documentation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Scoping survey and f</a:t>
            </a: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act-finding interviews with programme staff and representatives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Lato"/>
              <a:buAutoNum type="alphaLcPeriod"/>
            </a:pP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Participatory workshops </a:t>
            </a:r>
            <a:r>
              <a:rPr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with programme staff and representatives</a:t>
            </a:r>
            <a:endParaRPr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7" name="Google Shape;16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1394" y="0"/>
            <a:ext cx="342816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/>
          <p:nvPr/>
        </p:nvSpPr>
        <p:spPr>
          <a:xfrm>
            <a:off x="5741700" y="936150"/>
            <a:ext cx="3402300" cy="32712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3" name="Google Shape;173;p32"/>
          <p:cNvSpPr/>
          <p:nvPr/>
        </p:nvSpPr>
        <p:spPr>
          <a:xfrm>
            <a:off x="0" y="606162"/>
            <a:ext cx="558641" cy="982980"/>
          </a:xfrm>
          <a:custGeom>
            <a:rect b="b" l="l" r="r" t="t"/>
            <a:pathLst>
              <a:path extrusionOk="0" h="2069432" w="1176087">
                <a:moveTo>
                  <a:pt x="141371" y="0"/>
                </a:moveTo>
                <a:cubicBezTo>
                  <a:pt x="712829" y="0"/>
                  <a:pt x="1176087" y="463258"/>
                  <a:pt x="1176087" y="1034716"/>
                </a:cubicBezTo>
                <a:cubicBezTo>
                  <a:pt x="1176087" y="1606174"/>
                  <a:pt x="712829" y="2069432"/>
                  <a:pt x="141371" y="2069432"/>
                </a:cubicBezTo>
                <a:cubicBezTo>
                  <a:pt x="105655" y="2069432"/>
                  <a:pt x="70361" y="2067623"/>
                  <a:pt x="35577" y="2064090"/>
                </a:cubicBezTo>
                <a:lnTo>
                  <a:pt x="0" y="2058660"/>
                </a:lnTo>
                <a:lnTo>
                  <a:pt x="0" y="10772"/>
                </a:lnTo>
                <a:lnTo>
                  <a:pt x="35577" y="5342"/>
                </a:lnTo>
                <a:cubicBezTo>
                  <a:pt x="70361" y="1810"/>
                  <a:pt x="105655" y="0"/>
                  <a:pt x="141371" y="0"/>
                </a:cubicBezTo>
                <a:close/>
              </a:path>
            </a:pathLst>
          </a:custGeom>
          <a:solidFill>
            <a:srgbClr val="E5E5E5">
              <a:alpha val="64709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32"/>
          <p:cNvSpPr txBox="1"/>
          <p:nvPr/>
        </p:nvSpPr>
        <p:spPr>
          <a:xfrm>
            <a:off x="750599" y="1462400"/>
            <a:ext cx="4052400" cy="3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lang="en" sz="2100">
                <a:solidFill>
                  <a:srgbClr val="3D1F5C"/>
                </a:solidFill>
                <a:latin typeface="Lato Black"/>
                <a:ea typeface="Lato Black"/>
                <a:cs typeface="Lato Black"/>
                <a:sym typeface="Lato Black"/>
              </a:rPr>
              <a:t>Stage 1: Strategic impact review</a:t>
            </a:r>
            <a:endParaRPr b="1" i="0" sz="2100" u="none" cap="none" strike="noStrike">
              <a:solidFill>
                <a:srgbClr val="3D1F5C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sp>
        <p:nvSpPr>
          <p:cNvPr id="175" name="Google Shape;175;p32"/>
          <p:cNvSpPr/>
          <p:nvPr/>
        </p:nvSpPr>
        <p:spPr>
          <a:xfrm>
            <a:off x="826802" y="1172249"/>
            <a:ext cx="617100" cy="68700"/>
          </a:xfrm>
          <a:prstGeom prst="rect">
            <a:avLst/>
          </a:prstGeom>
          <a:solidFill>
            <a:srgbClr val="3D1F5C"/>
          </a:solidFill>
          <a:ln cap="flat" cmpd="sng" w="12700">
            <a:solidFill>
              <a:srgbClr val="3D1F5C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" name="Google Shape;176;p32"/>
          <p:cNvSpPr/>
          <p:nvPr/>
        </p:nvSpPr>
        <p:spPr>
          <a:xfrm>
            <a:off x="454343" y="3747836"/>
            <a:ext cx="34200" cy="891600"/>
          </a:xfrm>
          <a:prstGeom prst="rect">
            <a:avLst/>
          </a:prstGeom>
          <a:solidFill>
            <a:srgbClr val="3D1F5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7" name="Google Shape;17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2935" y="0"/>
            <a:ext cx="332268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2"/>
          <p:cNvSpPr txBox="1"/>
          <p:nvPr/>
        </p:nvSpPr>
        <p:spPr>
          <a:xfrm>
            <a:off x="756050" y="2027150"/>
            <a:ext cx="4267500" cy="2367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Key outcome from stage 1:</a:t>
            </a:r>
            <a:endParaRPr b="1"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Mapping</a:t>
            </a: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of impact pathways, expected outcomes, and relevant stakeholders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Develop theories of change at multiple levels:</a:t>
            </a:r>
            <a:r>
              <a:rPr lang="en"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Programme-level ToC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1" marL="9144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600"/>
              <a:buFont typeface="Lato"/>
              <a:buChar char="○"/>
            </a:pPr>
            <a:r>
              <a:rPr lang="en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Selected project-level ToCs</a:t>
            </a:r>
            <a:endParaRPr sz="17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